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810925-A9C4-42A3-82DA-3D00593515C9}">
  <a:tblStyle styleId="{FB810925-A9C4-42A3-82DA-3D00593515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DE191B8-1A2C-4878-A1BB-1CE3DC81CF9B}"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87bd09b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87bd09b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87bd09b4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87bd09b4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87bd09b4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87bd09b4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87bd09b4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87bd09b4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87bd09b4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87bd09b4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87bd09b4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87bd09b4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87bd09b4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87bd09b4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87bd09b4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87bd09b4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87bd09b4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87bd09b4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 ins and outs of models:)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87bd09b4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87bd09b4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that this was on CV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87bd09b47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87bd09b47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87bd09b47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87bd09b47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that this was on CV</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87bd09b47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87bd09b47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87bd09b4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87bd09b4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**Double check that there is not any leakage and model is not seeing the labels**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87bd09b4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87bd09b4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87bd09b4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87bd09b4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87bd09b4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87bd09b4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87bd09b4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87bd09b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87bd09b4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87bd09b4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87bd09b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d87bd09b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87bd09b4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87bd09b4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87bd09b4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87bd09b4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87bd09b4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87bd09b4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87bd09b4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87bd09b4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analysis to violin plot section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87bd09b4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87bd09b4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10" Type="http://schemas.openxmlformats.org/officeDocument/2006/relationships/slide" Target="/ppt/slides/slide25.xml"/><Relationship Id="rId9" Type="http://schemas.openxmlformats.org/officeDocument/2006/relationships/slide" Target="/ppt/slides/slide2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16.xml"/><Relationship Id="rId8" Type="http://schemas.openxmlformats.org/officeDocument/2006/relationships/slide" Target="/ppt/slides/slide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marsyas.info/downloads/datasets.html)" TargetMode="External"/><Relationship Id="rId4" Type="http://schemas.openxmlformats.org/officeDocument/2006/relationships/hyperlink" Target="https://study.com/academy/lesson/what-is-music-definition-terminology-characteristics.html" TargetMode="External"/><Relationship Id="rId5" Type="http://schemas.openxmlformats.org/officeDocument/2006/relationships/hyperlink" Target="https://www.researchgate.net/publication/237054335_The_GTZAN_dataset_Its_contents_its_faults_their_effects_on_evaluation_and_its_future_us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57625" y="1190400"/>
            <a:ext cx="8574600" cy="1048200"/>
          </a:xfrm>
          <a:prstGeom prst="rect">
            <a:avLst/>
          </a:prstGeom>
          <a:solidFill>
            <a:srgbClr val="0000FF"/>
          </a:solidFill>
        </p:spPr>
        <p:txBody>
          <a:bodyPr anchorCtr="0" anchor="ctr" bIns="91425" lIns="91425" spcFirstLastPara="1" rIns="91425" wrap="square" tIns="91425">
            <a:normAutofit fontScale="90000"/>
          </a:bodyPr>
          <a:lstStyle/>
          <a:p>
            <a:pPr indent="0" lvl="0" marL="0" rtl="0" algn="ctr">
              <a:lnSpc>
                <a:spcPct val="115000"/>
              </a:lnSpc>
              <a:spcBef>
                <a:spcPts val="0"/>
              </a:spcBef>
              <a:spcAft>
                <a:spcPts val="0"/>
              </a:spcAft>
              <a:buNone/>
            </a:pPr>
            <a:r>
              <a:t/>
            </a:r>
            <a:endParaRPr b="1" sz="2722"/>
          </a:p>
          <a:p>
            <a:pPr indent="0" lvl="0" marL="0" rtl="0" algn="ctr">
              <a:lnSpc>
                <a:spcPct val="115000"/>
              </a:lnSpc>
              <a:spcBef>
                <a:spcPts val="0"/>
              </a:spcBef>
              <a:spcAft>
                <a:spcPts val="0"/>
              </a:spcAft>
              <a:buNone/>
            </a:pPr>
            <a:r>
              <a:rPr b="1" lang="en" sz="2722"/>
              <a:t>B</a:t>
            </a:r>
            <a:r>
              <a:rPr b="1" lang="en" sz="2722">
                <a:highlight>
                  <a:srgbClr val="0000FF"/>
                </a:highlight>
              </a:rPr>
              <a:t>uilding a Music Genre Classifier and Song Recommendation System</a:t>
            </a:r>
            <a:endParaRPr b="1" sz="2722">
              <a:highlight>
                <a:srgbClr val="0000FF"/>
              </a:highlight>
            </a:endParaRPr>
          </a:p>
          <a:p>
            <a:pPr indent="0" lvl="0" marL="0" rtl="0" algn="l">
              <a:spcBef>
                <a:spcPts val="0"/>
              </a:spcBef>
              <a:spcAft>
                <a:spcPts val="0"/>
              </a:spcAft>
              <a:buNone/>
            </a:pPr>
            <a:r>
              <a:t/>
            </a:r>
            <a:endParaRPr sz="2700">
              <a:highlight>
                <a:srgbClr val="0000FF"/>
              </a:highlight>
            </a:endParaRPr>
          </a:p>
        </p:txBody>
      </p:sp>
      <p:sp>
        <p:nvSpPr>
          <p:cNvPr id="55" name="Google Shape;55;p13"/>
          <p:cNvSpPr txBox="1"/>
          <p:nvPr>
            <p:ph idx="1" type="subTitle"/>
          </p:nvPr>
        </p:nvSpPr>
        <p:spPr>
          <a:xfrm>
            <a:off x="257625" y="3162500"/>
            <a:ext cx="8574600" cy="826200"/>
          </a:xfrm>
          <a:prstGeom prst="rect">
            <a:avLst/>
          </a:prstGeom>
          <a:solidFill>
            <a:srgbClr val="0000FF"/>
          </a:solidFill>
        </p:spPr>
        <p:txBody>
          <a:bodyPr anchorCtr="0" anchor="t" bIns="91425" lIns="91425" spcFirstLastPara="1" rIns="91425" wrap="square" tIns="91425">
            <a:normAutofit fontScale="85000" lnSpcReduction="20000"/>
          </a:bodyPr>
          <a:lstStyle/>
          <a:p>
            <a:pPr indent="0" lvl="0" marL="0" rtl="0" algn="ctr">
              <a:lnSpc>
                <a:spcPct val="80000"/>
              </a:lnSpc>
              <a:spcBef>
                <a:spcPts val="0"/>
              </a:spcBef>
              <a:spcAft>
                <a:spcPts val="0"/>
              </a:spcAft>
              <a:buSzPct val="44047"/>
              <a:buNone/>
            </a:pPr>
            <a:r>
              <a:t/>
            </a:r>
            <a:endParaRPr sz="2310">
              <a:solidFill>
                <a:schemeClr val="dk1"/>
              </a:solidFill>
            </a:endParaRPr>
          </a:p>
          <a:p>
            <a:pPr indent="0" lvl="0" marL="0" rtl="0" algn="ctr">
              <a:lnSpc>
                <a:spcPct val="80000"/>
              </a:lnSpc>
              <a:spcBef>
                <a:spcPts val="0"/>
              </a:spcBef>
              <a:spcAft>
                <a:spcPts val="0"/>
              </a:spcAft>
              <a:buSzPct val="44047"/>
              <a:buNone/>
            </a:pPr>
            <a:r>
              <a:rPr lang="en" sz="2310">
                <a:solidFill>
                  <a:schemeClr val="dk1"/>
                </a:solidFill>
              </a:rPr>
              <a:t>Daria Stachowiak</a:t>
            </a:r>
            <a:endParaRPr sz="2310">
              <a:solidFill>
                <a:schemeClr val="dk1"/>
              </a:solidFill>
            </a:endParaRPr>
          </a:p>
          <a:p>
            <a:pPr indent="0" lvl="0" marL="0" rtl="0" algn="ctr">
              <a:lnSpc>
                <a:spcPct val="80000"/>
              </a:lnSpc>
              <a:spcBef>
                <a:spcPts val="0"/>
              </a:spcBef>
              <a:spcAft>
                <a:spcPts val="0"/>
              </a:spcAft>
              <a:buSzPct val="67384"/>
              <a:buNone/>
            </a:pPr>
            <a:r>
              <a:t/>
            </a:r>
            <a:endParaRPr sz="1510">
              <a:solidFill>
                <a:srgbClr val="93C47D"/>
              </a:solidFill>
            </a:endParaRPr>
          </a:p>
          <a:p>
            <a:pPr indent="0" lvl="0" marL="0" rtl="0" algn="ctr">
              <a:lnSpc>
                <a:spcPct val="80000"/>
              </a:lnSpc>
              <a:spcBef>
                <a:spcPts val="0"/>
              </a:spcBef>
              <a:spcAft>
                <a:spcPts val="0"/>
              </a:spcAft>
              <a:buSzPct val="67384"/>
              <a:buNone/>
            </a:pPr>
            <a:r>
              <a:rPr lang="en" sz="1510">
                <a:solidFill>
                  <a:srgbClr val="93C47D"/>
                </a:solidFill>
              </a:rPr>
              <a:t>Data Science Career Track October 2020 Cohort</a:t>
            </a:r>
            <a:endParaRPr sz="1510">
              <a:solidFill>
                <a:srgbClr val="93C47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Feature Differences</a:t>
            </a:r>
            <a:endParaRPr/>
          </a:p>
        </p:txBody>
      </p:sp>
      <p:sp>
        <p:nvSpPr>
          <p:cNvPr id="113" name="Google Shape;113;p22"/>
          <p:cNvSpPr txBox="1"/>
          <p:nvPr>
            <p:ph idx="1" type="body"/>
          </p:nvPr>
        </p:nvSpPr>
        <p:spPr>
          <a:xfrm>
            <a:off x="311700" y="854425"/>
            <a:ext cx="7759200" cy="572700"/>
          </a:xfrm>
          <a:prstGeom prst="rect">
            <a:avLst/>
          </a:prstGeom>
        </p:spPr>
        <p:txBody>
          <a:bodyPr anchorCtr="0" anchor="t" bIns="91425" lIns="91425" spcFirstLastPara="1" rIns="91425" wrap="square" tIns="91425">
            <a:noAutofit/>
          </a:bodyPr>
          <a:lstStyle/>
          <a:p>
            <a:pPr indent="-287020" lvl="0" marL="457200" rtl="0" algn="l">
              <a:spcBef>
                <a:spcPts val="0"/>
              </a:spcBef>
              <a:spcAft>
                <a:spcPts val="0"/>
              </a:spcAft>
              <a:buSzPts val="920"/>
              <a:buChar char="●"/>
            </a:pPr>
            <a:r>
              <a:rPr lang="en" sz="920"/>
              <a:t>Violin plots for feature spread comparison</a:t>
            </a:r>
            <a:endParaRPr sz="920"/>
          </a:p>
          <a:p>
            <a:pPr indent="0" lvl="0" marL="0" rtl="0" algn="l">
              <a:spcBef>
                <a:spcPts val="1200"/>
              </a:spcBef>
              <a:spcAft>
                <a:spcPts val="1200"/>
              </a:spcAft>
              <a:buSzPts val="440"/>
              <a:buNone/>
            </a:pPr>
            <a:r>
              <a:t/>
            </a:r>
            <a:endParaRPr sz="720"/>
          </a:p>
        </p:txBody>
      </p:sp>
      <p:pic>
        <p:nvPicPr>
          <p:cNvPr id="114" name="Google Shape;114;p22"/>
          <p:cNvPicPr preferRelativeResize="0"/>
          <p:nvPr/>
        </p:nvPicPr>
        <p:blipFill>
          <a:blip r:embed="rId3">
            <a:alphaModFix/>
          </a:blip>
          <a:stretch>
            <a:fillRect/>
          </a:stretch>
        </p:blipFill>
        <p:spPr>
          <a:xfrm>
            <a:off x="651900" y="1178075"/>
            <a:ext cx="7759200" cy="2787350"/>
          </a:xfrm>
          <a:prstGeom prst="rect">
            <a:avLst/>
          </a:prstGeom>
          <a:noFill/>
          <a:ln>
            <a:noFill/>
          </a:ln>
        </p:spPr>
      </p:pic>
      <p:sp>
        <p:nvSpPr>
          <p:cNvPr id="115" name="Google Shape;115;p22"/>
          <p:cNvSpPr txBox="1"/>
          <p:nvPr/>
        </p:nvSpPr>
        <p:spPr>
          <a:xfrm>
            <a:off x="536500" y="4044575"/>
            <a:ext cx="809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RMS variance (variance of “sound power” varies drastically for hip hop and pop vs classical, </a:t>
            </a:r>
            <a:r>
              <a:rPr lang="en">
                <a:solidFill>
                  <a:schemeClr val="dk1"/>
                </a:solidFill>
              </a:rPr>
              <a:t>country</a:t>
            </a:r>
            <a:r>
              <a:rPr lang="en">
                <a:solidFill>
                  <a:schemeClr val="dk1"/>
                </a:solidFill>
              </a:rPr>
              <a:t>, rock, metal, jazz. Songs within the latter genres tend to have a more similar, “defined: sound vs hip hop and pop. Many of today’s songs fall into these 2 broad categories. </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Feature Differences cont’d. </a:t>
            </a:r>
            <a:endParaRPr/>
          </a:p>
          <a:p>
            <a:pPr indent="0" lvl="0" marL="0" rtl="0" algn="l">
              <a:spcBef>
                <a:spcPts val="0"/>
              </a:spcBef>
              <a:spcAft>
                <a:spcPts val="0"/>
              </a:spcAft>
              <a:buNone/>
            </a:pPr>
            <a:r>
              <a:rPr lang="en"/>
              <a:t> </a:t>
            </a:r>
            <a:endParaRPr/>
          </a:p>
        </p:txBody>
      </p:sp>
      <p:sp>
        <p:nvSpPr>
          <p:cNvPr id="121" name="Google Shape;121;p23"/>
          <p:cNvSpPr txBox="1"/>
          <p:nvPr>
            <p:ph idx="1" type="body"/>
          </p:nvPr>
        </p:nvSpPr>
        <p:spPr>
          <a:xfrm>
            <a:off x="239850" y="4045250"/>
            <a:ext cx="8592600" cy="1098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030">
                <a:solidFill>
                  <a:schemeClr val="dk1"/>
                </a:solidFill>
              </a:rPr>
              <a:t>Reggae has a significantly wider distribution than the rest of the genres when it comes to zero crossing rate variance. Zero crossing rate can be used to describe the "smoothness" of a sound. For example, speech has a higher variance and music has a lower variance. It is possible that because reggae songs include a distinctive style of singing that this is why we see such a large spread. Nevertheless, the mean for reggae is on the low end with metal rising to the top. This makes sense as metal is not known for its particularly "smooth" sound....</a:t>
            </a:r>
            <a:endParaRPr sz="1030">
              <a:solidFill>
                <a:schemeClr val="dk1"/>
              </a:solidFill>
            </a:endParaRPr>
          </a:p>
          <a:p>
            <a:pPr indent="0" lvl="0" marL="0" rtl="0" algn="l">
              <a:spcBef>
                <a:spcPts val="0"/>
              </a:spcBef>
              <a:spcAft>
                <a:spcPts val="1200"/>
              </a:spcAft>
              <a:buSzPts val="852"/>
              <a:buNone/>
            </a:pPr>
            <a:r>
              <a:t/>
            </a:r>
            <a:endParaRPr sz="1395"/>
          </a:p>
        </p:txBody>
      </p:sp>
      <p:pic>
        <p:nvPicPr>
          <p:cNvPr id="122" name="Google Shape;122;p23"/>
          <p:cNvPicPr preferRelativeResize="0"/>
          <p:nvPr/>
        </p:nvPicPr>
        <p:blipFill>
          <a:blip r:embed="rId3">
            <a:alphaModFix/>
          </a:blip>
          <a:stretch>
            <a:fillRect/>
          </a:stretch>
        </p:blipFill>
        <p:spPr>
          <a:xfrm>
            <a:off x="381975" y="1017725"/>
            <a:ext cx="8101699" cy="302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Feature Differences cont’d. </a:t>
            </a:r>
            <a:endParaRPr/>
          </a:p>
          <a:p>
            <a:pPr indent="0" lvl="0" marL="0" rtl="0" algn="l">
              <a:spcBef>
                <a:spcPts val="0"/>
              </a:spcBef>
              <a:spcAft>
                <a:spcPts val="0"/>
              </a:spcAft>
              <a:buNone/>
            </a:pPr>
            <a:r>
              <a:t/>
            </a:r>
            <a:endParaRPr/>
          </a:p>
        </p:txBody>
      </p:sp>
      <p:sp>
        <p:nvSpPr>
          <p:cNvPr id="128" name="Google Shape;128;p24"/>
          <p:cNvSpPr txBox="1"/>
          <p:nvPr>
            <p:ph idx="1" type="body"/>
          </p:nvPr>
        </p:nvSpPr>
        <p:spPr>
          <a:xfrm>
            <a:off x="311700" y="4238775"/>
            <a:ext cx="8520600" cy="7893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SzPts val="358"/>
              <a:buNone/>
            </a:pPr>
            <a:r>
              <a:rPr lang="en" sz="1000">
                <a:solidFill>
                  <a:schemeClr val="dk1"/>
                </a:solidFill>
                <a:highlight>
                  <a:schemeClr val="lt1"/>
                </a:highlight>
              </a:rPr>
              <a:t>Jazz has the widest spread of spectral bandwidth mean and classical has the lowest mean with one of the tightest spreads(besides metal). Pop music has the highest spectral bandwidth mean. If a signal is made up of many high frequencies, the bandwidth will be large, and if the signal is made up of low frequencies, the bandwidth will be small. Overall, we can conclude that lower frequencies are more prevalent in classical music whereas pop has the highest frequencies.</a:t>
            </a:r>
            <a:endParaRPr sz="1000">
              <a:solidFill>
                <a:schemeClr val="dk1"/>
              </a:solidFill>
              <a:highlight>
                <a:schemeClr val="lt1"/>
              </a:highlight>
            </a:endParaRPr>
          </a:p>
          <a:p>
            <a:pPr indent="0" lvl="0" marL="0" rtl="0" algn="l">
              <a:spcBef>
                <a:spcPts val="0"/>
              </a:spcBef>
              <a:spcAft>
                <a:spcPts val="1200"/>
              </a:spcAft>
              <a:buSzPts val="358"/>
              <a:buNone/>
            </a:pPr>
            <a:r>
              <a:t/>
            </a:r>
            <a:endParaRPr sz="585"/>
          </a:p>
        </p:txBody>
      </p:sp>
      <p:pic>
        <p:nvPicPr>
          <p:cNvPr id="129" name="Google Shape;129;p24"/>
          <p:cNvPicPr preferRelativeResize="0"/>
          <p:nvPr/>
        </p:nvPicPr>
        <p:blipFill>
          <a:blip r:embed="rId3">
            <a:alphaModFix/>
          </a:blip>
          <a:stretch>
            <a:fillRect/>
          </a:stretch>
        </p:blipFill>
        <p:spPr>
          <a:xfrm>
            <a:off x="453050" y="995650"/>
            <a:ext cx="7906250" cy="315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Feature Differences cont’d.</a:t>
            </a:r>
            <a:endParaRPr/>
          </a:p>
        </p:txBody>
      </p:sp>
      <p:sp>
        <p:nvSpPr>
          <p:cNvPr id="135" name="Google Shape;13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What can we hypothesize based on the previous observations?</a:t>
            </a:r>
            <a:endParaRPr sz="2200"/>
          </a:p>
          <a:p>
            <a:pPr indent="-342900" lvl="1" marL="914400" rtl="0" algn="l">
              <a:spcBef>
                <a:spcPts val="0"/>
              </a:spcBef>
              <a:spcAft>
                <a:spcPts val="0"/>
              </a:spcAft>
              <a:buSzPts val="1800"/>
              <a:buChar char="○"/>
            </a:pPr>
            <a:r>
              <a:rPr lang="en" sz="1800"/>
              <a:t>Pop will likely be the most difficult </a:t>
            </a:r>
            <a:r>
              <a:rPr lang="en" sz="1800"/>
              <a:t>genre</a:t>
            </a:r>
            <a:r>
              <a:rPr lang="en" sz="1800"/>
              <a:t> to classify and classical and metal will likely be the easiest as these two genres seem fairly distinct</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Component Analysis</a:t>
            </a:r>
            <a:endParaRPr/>
          </a:p>
        </p:txBody>
      </p:sp>
      <p:sp>
        <p:nvSpPr>
          <p:cNvPr id="141" name="Google Shape;141;p26"/>
          <p:cNvSpPr txBox="1"/>
          <p:nvPr>
            <p:ph idx="1" type="body"/>
          </p:nvPr>
        </p:nvSpPr>
        <p:spPr>
          <a:xfrm>
            <a:off x="311700" y="1152475"/>
            <a:ext cx="3257100" cy="3416400"/>
          </a:xfrm>
          <a:prstGeom prst="rect">
            <a:avLst/>
          </a:prstGeom>
        </p:spPr>
        <p:txBody>
          <a:bodyPr anchorCtr="0" anchor="t" bIns="91425" lIns="91425" spcFirstLastPara="1" rIns="91425" wrap="square" tIns="91425">
            <a:normAutofit fontScale="92500" lnSpcReduction="10000"/>
          </a:bodyPr>
          <a:lstStyle/>
          <a:p>
            <a:pPr indent="-322580" lvl="0" marL="457200" rtl="0" algn="l">
              <a:spcBef>
                <a:spcPts val="0"/>
              </a:spcBef>
              <a:spcAft>
                <a:spcPts val="0"/>
              </a:spcAft>
              <a:buSzPct val="100000"/>
              <a:buChar char="●"/>
            </a:pPr>
            <a:r>
              <a:rPr lang="en" sz="1600"/>
              <a:t>Reducing the dimensions of our data using PCA</a:t>
            </a:r>
            <a:endParaRPr sz="1600"/>
          </a:p>
          <a:p>
            <a:pPr indent="-322580" lvl="0" marL="457200" rtl="0" algn="l">
              <a:spcBef>
                <a:spcPts val="0"/>
              </a:spcBef>
              <a:spcAft>
                <a:spcPts val="0"/>
              </a:spcAft>
              <a:buSzPct val="100000"/>
              <a:buChar char="●"/>
            </a:pPr>
            <a:r>
              <a:rPr lang="en" sz="1600"/>
              <a:t>Can we reduce the dimensions without losing the majority of the value these features hold?</a:t>
            </a:r>
            <a:endParaRPr sz="1600"/>
          </a:p>
          <a:p>
            <a:pPr indent="-322580" lvl="0" marL="457200" rtl="0" algn="l">
              <a:spcBef>
                <a:spcPts val="0"/>
              </a:spcBef>
              <a:spcAft>
                <a:spcPts val="0"/>
              </a:spcAft>
              <a:buSzPct val="100000"/>
              <a:buChar char="●"/>
            </a:pPr>
            <a:r>
              <a:rPr lang="en" sz="1600"/>
              <a:t>Conclusion: Reduction into two principal components accounts for only 41% of the variation in data</a:t>
            </a:r>
            <a:endParaRPr sz="1600"/>
          </a:p>
          <a:p>
            <a:pPr indent="-322580" lvl="0" marL="457200" rtl="0" algn="l">
              <a:spcBef>
                <a:spcPts val="0"/>
              </a:spcBef>
              <a:spcAft>
                <a:spcPts val="0"/>
              </a:spcAft>
              <a:buSzPct val="100000"/>
              <a:buChar char="●"/>
            </a:pPr>
            <a:r>
              <a:rPr lang="en" sz="1600"/>
              <a:t>Genres such as popare more spread out whereas metal and classical are more tightly clustered</a:t>
            </a:r>
            <a:endParaRPr sz="1600"/>
          </a:p>
        </p:txBody>
      </p:sp>
      <p:pic>
        <p:nvPicPr>
          <p:cNvPr id="142" name="Google Shape;142;p26"/>
          <p:cNvPicPr preferRelativeResize="0"/>
          <p:nvPr/>
        </p:nvPicPr>
        <p:blipFill>
          <a:blip r:embed="rId3">
            <a:alphaModFix/>
          </a:blip>
          <a:stretch>
            <a:fillRect/>
          </a:stretch>
        </p:blipFill>
        <p:spPr>
          <a:xfrm>
            <a:off x="3795825" y="1089863"/>
            <a:ext cx="4771650" cy="354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Component Analysis cont’d</a:t>
            </a:r>
            <a:endParaRPr/>
          </a:p>
          <a:p>
            <a:pPr indent="0" lvl="0" marL="0" rtl="0" algn="l">
              <a:spcBef>
                <a:spcPts val="0"/>
              </a:spcBef>
              <a:spcAft>
                <a:spcPts val="0"/>
              </a:spcAft>
              <a:buNone/>
            </a:pPr>
            <a:r>
              <a:t/>
            </a:r>
            <a:endParaRPr/>
          </a:p>
        </p:txBody>
      </p:sp>
      <p:sp>
        <p:nvSpPr>
          <p:cNvPr id="148" name="Google Shape;148;p27"/>
          <p:cNvSpPr txBox="1"/>
          <p:nvPr>
            <p:ph idx="1" type="body"/>
          </p:nvPr>
        </p:nvSpPr>
        <p:spPr>
          <a:xfrm>
            <a:off x="311700" y="1152475"/>
            <a:ext cx="25575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How can we remain computationally efficient, </a:t>
            </a:r>
            <a:r>
              <a:rPr lang="en"/>
              <a:t>while being able to explain a large percentage of the variance?</a:t>
            </a:r>
            <a:endParaRPr/>
          </a:p>
          <a:p>
            <a:pPr indent="-310832" lvl="1" marL="914400" rtl="0" algn="l">
              <a:spcBef>
                <a:spcPts val="0"/>
              </a:spcBef>
              <a:spcAft>
                <a:spcPts val="0"/>
              </a:spcAft>
              <a:buSzPct val="100000"/>
              <a:buChar char="○"/>
            </a:pPr>
            <a:r>
              <a:rPr lang="en"/>
              <a:t>The Elbow Technique: increase in explained variance seems to drop off after ~20 components</a:t>
            </a:r>
            <a:endParaRPr/>
          </a:p>
        </p:txBody>
      </p:sp>
      <p:pic>
        <p:nvPicPr>
          <p:cNvPr id="149" name="Google Shape;149;p27"/>
          <p:cNvPicPr preferRelativeResize="0"/>
          <p:nvPr/>
        </p:nvPicPr>
        <p:blipFill>
          <a:blip r:embed="rId3">
            <a:alphaModFix/>
          </a:blip>
          <a:stretch>
            <a:fillRect/>
          </a:stretch>
        </p:blipFill>
        <p:spPr>
          <a:xfrm>
            <a:off x="3359000" y="961375"/>
            <a:ext cx="4897600" cy="3798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2150850"/>
            <a:ext cx="8520600" cy="841800"/>
          </a:xfrm>
          <a:prstGeom prst="rect">
            <a:avLst/>
          </a:prstGeom>
          <a:solidFill>
            <a:srgbClr val="0000FF"/>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Building Our Supervised Genre Classifier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 the Data </a:t>
            </a:r>
            <a:endParaRPr/>
          </a:p>
        </p:txBody>
      </p:sp>
      <p:sp>
        <p:nvSpPr>
          <p:cNvPr id="160" name="Google Shape;160;p29"/>
          <p:cNvSpPr txBox="1"/>
          <p:nvPr>
            <p:ph idx="1" type="body"/>
          </p:nvPr>
        </p:nvSpPr>
        <p:spPr>
          <a:xfrm>
            <a:off x="886400" y="1152475"/>
            <a:ext cx="7945800" cy="288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161" name="Google Shape;161;p29"/>
          <p:cNvGrpSpPr/>
          <p:nvPr/>
        </p:nvGrpSpPr>
        <p:grpSpPr>
          <a:xfrm>
            <a:off x="5632317" y="1189775"/>
            <a:ext cx="3305700" cy="3032450"/>
            <a:chOff x="5632317" y="1189775"/>
            <a:chExt cx="3305700" cy="3032450"/>
          </a:xfrm>
        </p:grpSpPr>
        <p:sp>
          <p:nvSpPr>
            <p:cNvPr id="162" name="Google Shape;162;p29"/>
            <p:cNvSpPr/>
            <p:nvPr/>
          </p:nvSpPr>
          <p:spPr>
            <a:xfrm>
              <a:off x="5632317" y="1189775"/>
              <a:ext cx="3305700" cy="669000"/>
            </a:xfrm>
            <a:prstGeom prst="chevron">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Feature Scaling</a:t>
              </a:r>
              <a:endParaRPr>
                <a:solidFill>
                  <a:srgbClr val="FFFFFF"/>
                </a:solidFill>
                <a:latin typeface="Roboto"/>
                <a:ea typeface="Roboto"/>
                <a:cs typeface="Roboto"/>
                <a:sym typeface="Roboto"/>
              </a:endParaRPr>
            </a:p>
          </p:txBody>
        </p:sp>
        <p:sp>
          <p:nvSpPr>
            <p:cNvPr id="163" name="Google Shape;163;p29"/>
            <p:cNvSpPr txBox="1"/>
            <p:nvPr/>
          </p:nvSpPr>
          <p:spPr>
            <a:xfrm>
              <a:off x="6344824" y="2057125"/>
              <a:ext cx="2058300" cy="2165100"/>
            </a:xfrm>
            <a:prstGeom prst="rect">
              <a:avLst/>
            </a:prstGeom>
            <a:solidFill>
              <a:schemeClr val="dk1"/>
            </a:solid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Using MinMax Scaler</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Fit scaled data on training set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Scale testing set</a:t>
              </a:r>
              <a:endParaRPr sz="1200">
                <a:latin typeface="Roboto"/>
                <a:ea typeface="Roboto"/>
                <a:cs typeface="Roboto"/>
                <a:sym typeface="Roboto"/>
              </a:endParaRPr>
            </a:p>
          </p:txBody>
        </p:sp>
      </p:grpSp>
      <p:grpSp>
        <p:nvGrpSpPr>
          <p:cNvPr id="164" name="Google Shape;164;p29"/>
          <p:cNvGrpSpPr/>
          <p:nvPr/>
        </p:nvGrpSpPr>
        <p:grpSpPr>
          <a:xfrm>
            <a:off x="443200" y="1190018"/>
            <a:ext cx="3103538" cy="3031699"/>
            <a:chOff x="0" y="1189989"/>
            <a:chExt cx="3546900" cy="3482310"/>
          </a:xfrm>
        </p:grpSpPr>
        <p:sp>
          <p:nvSpPr>
            <p:cNvPr id="165" name="Google Shape;165;p29"/>
            <p:cNvSpPr/>
            <p:nvPr/>
          </p:nvSpPr>
          <p:spPr>
            <a:xfrm>
              <a:off x="0" y="1189989"/>
              <a:ext cx="3546900" cy="669000"/>
            </a:xfrm>
            <a:prstGeom prst="homePlate">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Importing of crucial libraries in Python</a:t>
              </a:r>
              <a:endParaRPr>
                <a:solidFill>
                  <a:srgbClr val="FFFFFF"/>
                </a:solidFill>
                <a:latin typeface="Roboto"/>
                <a:ea typeface="Roboto"/>
                <a:cs typeface="Roboto"/>
                <a:sym typeface="Roboto"/>
              </a:endParaRPr>
            </a:p>
          </p:txBody>
        </p:sp>
        <p:sp>
          <p:nvSpPr>
            <p:cNvPr id="166" name="Google Shape;166;p29"/>
            <p:cNvSpPr txBox="1"/>
            <p:nvPr/>
          </p:nvSpPr>
          <p:spPr>
            <a:xfrm>
              <a:off x="655371" y="2056899"/>
              <a:ext cx="2236200" cy="2615400"/>
            </a:xfrm>
            <a:prstGeom prst="rect">
              <a:avLst/>
            </a:prstGeom>
            <a:solidFill>
              <a:schemeClr val="dk1"/>
            </a:solidFill>
            <a:ln>
              <a:noFill/>
            </a:ln>
          </p:spPr>
          <p:txBody>
            <a:bodyPr anchorCtr="0" anchor="t" bIns="91425" lIns="91425" spcFirstLastPara="1" rIns="91425" wrap="square" tIns="91425">
              <a:normAutofit fontScale="92500" lnSpcReduction="20000"/>
            </a:bodyPr>
            <a:lstStyle/>
            <a:p>
              <a:pPr indent="-299085" lvl="0" marL="457200" rtl="0" algn="l">
                <a:lnSpc>
                  <a:spcPct val="115000"/>
                </a:lnSpc>
                <a:spcBef>
                  <a:spcPts val="0"/>
                </a:spcBef>
                <a:spcAft>
                  <a:spcPts val="0"/>
                </a:spcAft>
                <a:buSzPct val="100000"/>
                <a:buFont typeface="Roboto"/>
                <a:buChar char="●"/>
              </a:pPr>
              <a:r>
                <a:rPr lang="en" sz="1200">
                  <a:latin typeface="Roboto"/>
                  <a:ea typeface="Roboto"/>
                  <a:cs typeface="Roboto"/>
                  <a:sym typeface="Roboto"/>
                </a:rPr>
                <a:t>Pandas</a:t>
              </a:r>
              <a:endParaRPr sz="1200">
                <a:latin typeface="Roboto"/>
                <a:ea typeface="Roboto"/>
                <a:cs typeface="Roboto"/>
                <a:sym typeface="Roboto"/>
              </a:endParaRPr>
            </a:p>
            <a:p>
              <a:pPr indent="-299085" lvl="0" marL="457200" rtl="0" algn="l">
                <a:lnSpc>
                  <a:spcPct val="115000"/>
                </a:lnSpc>
                <a:spcBef>
                  <a:spcPts val="0"/>
                </a:spcBef>
                <a:spcAft>
                  <a:spcPts val="0"/>
                </a:spcAft>
                <a:buSzPct val="100000"/>
                <a:buFont typeface="Roboto"/>
                <a:buChar char="●"/>
              </a:pPr>
              <a:r>
                <a:rPr lang="en" sz="1200">
                  <a:latin typeface="Roboto"/>
                  <a:ea typeface="Roboto"/>
                  <a:cs typeface="Roboto"/>
                  <a:sym typeface="Roboto"/>
                </a:rPr>
                <a:t>Numpy</a:t>
              </a:r>
              <a:endParaRPr sz="1200">
                <a:latin typeface="Roboto"/>
                <a:ea typeface="Roboto"/>
                <a:cs typeface="Roboto"/>
                <a:sym typeface="Roboto"/>
              </a:endParaRPr>
            </a:p>
            <a:p>
              <a:pPr indent="-299085" lvl="0" marL="457200" rtl="0" algn="l">
                <a:lnSpc>
                  <a:spcPct val="115000"/>
                </a:lnSpc>
                <a:spcBef>
                  <a:spcPts val="0"/>
                </a:spcBef>
                <a:spcAft>
                  <a:spcPts val="0"/>
                </a:spcAft>
                <a:buSzPct val="100000"/>
                <a:buFont typeface="Roboto"/>
                <a:buChar char="●"/>
              </a:pPr>
              <a:r>
                <a:rPr lang="en" sz="1200">
                  <a:latin typeface="Roboto"/>
                  <a:ea typeface="Roboto"/>
                  <a:cs typeface="Roboto"/>
                  <a:sym typeface="Roboto"/>
                </a:rPr>
                <a:t>Sklearn</a:t>
              </a:r>
              <a:endParaRPr sz="1200">
                <a:latin typeface="Roboto"/>
                <a:ea typeface="Roboto"/>
                <a:cs typeface="Roboto"/>
                <a:sym typeface="Roboto"/>
              </a:endParaRPr>
            </a:p>
            <a:p>
              <a:pPr indent="-299085" lvl="1" marL="914400" rtl="0" algn="l">
                <a:lnSpc>
                  <a:spcPct val="115000"/>
                </a:lnSpc>
                <a:spcBef>
                  <a:spcPts val="0"/>
                </a:spcBef>
                <a:spcAft>
                  <a:spcPts val="0"/>
                </a:spcAft>
                <a:buSzPct val="100000"/>
                <a:buFont typeface="Roboto"/>
                <a:buChar char="○"/>
              </a:pPr>
              <a:r>
                <a:rPr lang="en" sz="1200">
                  <a:latin typeface="Roboto"/>
                  <a:ea typeface="Roboto"/>
                  <a:cs typeface="Roboto"/>
                  <a:sym typeface="Roboto"/>
                </a:rPr>
                <a:t>Most important library for spitting of data, model selection and optimizing model down the line</a:t>
              </a:r>
              <a:endParaRPr sz="1200">
                <a:latin typeface="Roboto"/>
                <a:ea typeface="Roboto"/>
                <a:cs typeface="Roboto"/>
                <a:sym typeface="Roboto"/>
              </a:endParaRPr>
            </a:p>
          </p:txBody>
        </p:sp>
      </p:grpSp>
      <p:grpSp>
        <p:nvGrpSpPr>
          <p:cNvPr id="167" name="Google Shape;167;p29"/>
          <p:cNvGrpSpPr/>
          <p:nvPr/>
        </p:nvGrpSpPr>
        <p:grpSpPr>
          <a:xfrm>
            <a:off x="3145884" y="1189672"/>
            <a:ext cx="3103391" cy="3031995"/>
            <a:chOff x="2944204" y="1189775"/>
            <a:chExt cx="3305700" cy="3483050"/>
          </a:xfrm>
        </p:grpSpPr>
        <p:sp>
          <p:nvSpPr>
            <p:cNvPr id="168" name="Google Shape;168;p29"/>
            <p:cNvSpPr/>
            <p:nvPr/>
          </p:nvSpPr>
          <p:spPr>
            <a:xfrm>
              <a:off x="2944204" y="1189775"/>
              <a:ext cx="3305700" cy="669000"/>
            </a:xfrm>
            <a:prstGeom prst="chevron">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Splitting the Data</a:t>
              </a:r>
              <a:endParaRPr>
                <a:solidFill>
                  <a:srgbClr val="FFFFFF"/>
                </a:solidFill>
                <a:latin typeface="Roboto"/>
                <a:ea typeface="Roboto"/>
                <a:cs typeface="Roboto"/>
                <a:sym typeface="Roboto"/>
              </a:endParaRPr>
            </a:p>
          </p:txBody>
        </p:sp>
        <p:sp>
          <p:nvSpPr>
            <p:cNvPr id="169" name="Google Shape;169;p29"/>
            <p:cNvSpPr txBox="1"/>
            <p:nvPr/>
          </p:nvSpPr>
          <p:spPr>
            <a:xfrm>
              <a:off x="3478949" y="2057125"/>
              <a:ext cx="2236200" cy="2615700"/>
            </a:xfrm>
            <a:prstGeom prst="rect">
              <a:avLst/>
            </a:prstGeom>
            <a:solidFill>
              <a:schemeClr val="dk1"/>
            </a:solid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Testing Set (20%) vs. Training Set (80%)</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grpSp>
      <p:sp>
        <p:nvSpPr>
          <p:cNvPr id="170" name="Google Shape;170;p29"/>
          <p:cNvSpPr txBox="1"/>
          <p:nvPr/>
        </p:nvSpPr>
        <p:spPr>
          <a:xfrm>
            <a:off x="813625" y="4394275"/>
            <a:ext cx="77679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**It is important to note that our dataset did not require feature encoding or filling in of missing values (typically part of our preprocessing steps)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Optimizing our selected classification  models</a:t>
            </a:r>
            <a:endParaRPr/>
          </a:p>
        </p:txBody>
      </p:sp>
      <p:sp>
        <p:nvSpPr>
          <p:cNvPr id="176" name="Google Shape;17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177" name="Google Shape;177;p30"/>
          <p:cNvGrpSpPr/>
          <p:nvPr/>
        </p:nvGrpSpPr>
        <p:grpSpPr>
          <a:xfrm>
            <a:off x="5632317" y="1189775"/>
            <a:ext cx="3305700" cy="3483050"/>
            <a:chOff x="5632317" y="1189775"/>
            <a:chExt cx="3305700" cy="3483050"/>
          </a:xfrm>
        </p:grpSpPr>
        <p:sp>
          <p:nvSpPr>
            <p:cNvPr id="178" name="Google Shape;178;p30"/>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3</a:t>
              </a:r>
              <a:endParaRPr>
                <a:solidFill>
                  <a:srgbClr val="FFFFFF"/>
                </a:solidFill>
                <a:latin typeface="Roboto"/>
                <a:ea typeface="Roboto"/>
                <a:cs typeface="Roboto"/>
                <a:sym typeface="Roboto"/>
              </a:endParaRPr>
            </a:p>
          </p:txBody>
        </p:sp>
        <p:sp>
          <p:nvSpPr>
            <p:cNvPr id="179" name="Google Shape;179;p30"/>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180" name="Google Shape;180;p30"/>
          <p:cNvGrpSpPr/>
          <p:nvPr/>
        </p:nvGrpSpPr>
        <p:grpSpPr>
          <a:xfrm>
            <a:off x="0" y="1189989"/>
            <a:ext cx="3546900" cy="3482836"/>
            <a:chOff x="0" y="1189989"/>
            <a:chExt cx="3546900" cy="3482836"/>
          </a:xfrm>
        </p:grpSpPr>
        <p:sp>
          <p:nvSpPr>
            <p:cNvPr id="181" name="Google Shape;181;p30"/>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1</a:t>
              </a:r>
              <a:endParaRPr>
                <a:solidFill>
                  <a:srgbClr val="FFFFFF"/>
                </a:solidFill>
                <a:latin typeface="Roboto"/>
                <a:ea typeface="Roboto"/>
                <a:cs typeface="Roboto"/>
                <a:sym typeface="Roboto"/>
              </a:endParaRPr>
            </a:p>
          </p:txBody>
        </p:sp>
        <p:sp>
          <p:nvSpPr>
            <p:cNvPr id="182" name="Google Shape;182;p30"/>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183" name="Google Shape;183;p30"/>
          <p:cNvGrpSpPr/>
          <p:nvPr/>
        </p:nvGrpSpPr>
        <p:grpSpPr>
          <a:xfrm>
            <a:off x="2944204" y="1189775"/>
            <a:ext cx="3305700" cy="3483050"/>
            <a:chOff x="2944204" y="1189775"/>
            <a:chExt cx="3305700" cy="3483050"/>
          </a:xfrm>
        </p:grpSpPr>
        <p:sp>
          <p:nvSpPr>
            <p:cNvPr id="184" name="Google Shape;184;p30"/>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2</a:t>
              </a:r>
              <a:endParaRPr>
                <a:solidFill>
                  <a:srgbClr val="FFFFFF"/>
                </a:solidFill>
                <a:latin typeface="Roboto"/>
                <a:ea typeface="Roboto"/>
                <a:cs typeface="Roboto"/>
                <a:sym typeface="Roboto"/>
              </a:endParaRPr>
            </a:p>
          </p:txBody>
        </p:sp>
        <p:sp>
          <p:nvSpPr>
            <p:cNvPr id="185" name="Google Shape;185;p30"/>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186" name="Google Shape;186;p30"/>
          <p:cNvGrpSpPr/>
          <p:nvPr/>
        </p:nvGrpSpPr>
        <p:grpSpPr>
          <a:xfrm>
            <a:off x="5632317" y="1189775"/>
            <a:ext cx="3305700" cy="3483050"/>
            <a:chOff x="5632317" y="1189775"/>
            <a:chExt cx="3305700" cy="3483050"/>
          </a:xfrm>
        </p:grpSpPr>
        <p:sp>
          <p:nvSpPr>
            <p:cNvPr id="187" name="Google Shape;187;p30"/>
            <p:cNvSpPr/>
            <p:nvPr/>
          </p:nvSpPr>
          <p:spPr>
            <a:xfrm>
              <a:off x="5632317" y="1189775"/>
              <a:ext cx="3305700" cy="669000"/>
            </a:xfrm>
            <a:prstGeom prst="chevron">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Viewing our results</a:t>
              </a:r>
              <a:endParaRPr>
                <a:solidFill>
                  <a:srgbClr val="FFFFFF"/>
                </a:solidFill>
                <a:latin typeface="Roboto"/>
                <a:ea typeface="Roboto"/>
                <a:cs typeface="Roboto"/>
                <a:sym typeface="Roboto"/>
              </a:endParaRPr>
            </a:p>
          </p:txBody>
        </p:sp>
        <p:sp>
          <p:nvSpPr>
            <p:cNvPr id="188" name="Google Shape;188;p30"/>
            <p:cNvSpPr txBox="1"/>
            <p:nvPr/>
          </p:nvSpPr>
          <p:spPr>
            <a:xfrm>
              <a:off x="6167063" y="2057125"/>
              <a:ext cx="2236200" cy="2615700"/>
            </a:xfrm>
            <a:prstGeom prst="rect">
              <a:avLst/>
            </a:prstGeom>
            <a:solidFill>
              <a:schemeClr val="dk1"/>
            </a:solid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Dictionary of models and their best hyperparameters in order of best performance</a:t>
              </a:r>
              <a:endParaRPr sz="1200">
                <a:latin typeface="Roboto"/>
                <a:ea typeface="Roboto"/>
                <a:cs typeface="Roboto"/>
                <a:sym typeface="Roboto"/>
              </a:endParaRPr>
            </a:p>
          </p:txBody>
        </p:sp>
      </p:grpSp>
      <p:grpSp>
        <p:nvGrpSpPr>
          <p:cNvPr id="189" name="Google Shape;189;p30"/>
          <p:cNvGrpSpPr/>
          <p:nvPr/>
        </p:nvGrpSpPr>
        <p:grpSpPr>
          <a:xfrm>
            <a:off x="0" y="1189989"/>
            <a:ext cx="3546900" cy="3482836"/>
            <a:chOff x="0" y="1189989"/>
            <a:chExt cx="3546900" cy="3482836"/>
          </a:xfrm>
        </p:grpSpPr>
        <p:sp>
          <p:nvSpPr>
            <p:cNvPr id="190" name="Google Shape;190;p30"/>
            <p:cNvSpPr/>
            <p:nvPr/>
          </p:nvSpPr>
          <p:spPr>
            <a:xfrm>
              <a:off x="0" y="1189989"/>
              <a:ext cx="3546900" cy="669000"/>
            </a:xfrm>
            <a:prstGeom prst="homePlate">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Choosing our classification models to put to the “test”</a:t>
              </a:r>
              <a:endParaRPr>
                <a:solidFill>
                  <a:srgbClr val="FFFFFF"/>
                </a:solidFill>
                <a:latin typeface="Roboto"/>
                <a:ea typeface="Roboto"/>
                <a:cs typeface="Roboto"/>
                <a:sym typeface="Roboto"/>
              </a:endParaRPr>
            </a:p>
          </p:txBody>
        </p:sp>
        <p:sp>
          <p:nvSpPr>
            <p:cNvPr id="191" name="Google Shape;191;p30"/>
            <p:cNvSpPr txBox="1"/>
            <p:nvPr/>
          </p:nvSpPr>
          <p:spPr>
            <a:xfrm>
              <a:off x="655361" y="2057125"/>
              <a:ext cx="2236200" cy="2615700"/>
            </a:xfrm>
            <a:prstGeom prst="rect">
              <a:avLst/>
            </a:prstGeom>
            <a:solidFill>
              <a:schemeClr val="dk1"/>
            </a:solidFill>
            <a:ln>
              <a:noFill/>
            </a:ln>
          </p:spPr>
          <p:txBody>
            <a:bodyPr anchorCtr="0" anchor="t" bIns="91425" lIns="91425" spcFirstLastPara="1" rIns="91425" wrap="square" tIns="91425">
              <a:normAutofit fontScale="92500" lnSpcReduction="20000"/>
            </a:bodyPr>
            <a:lstStyle/>
            <a:p>
              <a:pPr indent="-299085" lvl="0" marL="457200" rtl="0" algn="l">
                <a:lnSpc>
                  <a:spcPct val="115000"/>
                </a:lnSpc>
                <a:spcBef>
                  <a:spcPts val="1100"/>
                </a:spcBef>
                <a:spcAft>
                  <a:spcPts val="0"/>
                </a:spcAft>
                <a:buSzPct val="100000"/>
                <a:buChar char="●"/>
              </a:pPr>
              <a:r>
                <a:rPr lang="en" sz="1200"/>
                <a:t>Most common models used for Supervised Classification:</a:t>
              </a:r>
              <a:endParaRPr sz="1200"/>
            </a:p>
            <a:p>
              <a:pPr indent="-299085" lvl="1" marL="914400" rtl="0" algn="l">
                <a:lnSpc>
                  <a:spcPct val="115000"/>
                </a:lnSpc>
                <a:spcBef>
                  <a:spcPts val="0"/>
                </a:spcBef>
                <a:spcAft>
                  <a:spcPts val="0"/>
                </a:spcAft>
                <a:buSzPct val="100000"/>
                <a:buChar char="○"/>
              </a:pPr>
              <a:r>
                <a:rPr lang="en" sz="1200"/>
                <a:t>Logistic Regression</a:t>
              </a:r>
              <a:endParaRPr sz="1200"/>
            </a:p>
            <a:p>
              <a:pPr indent="-299085" lvl="1" marL="914400" rtl="0" algn="l">
                <a:lnSpc>
                  <a:spcPct val="115000"/>
                </a:lnSpc>
                <a:spcBef>
                  <a:spcPts val="0"/>
                </a:spcBef>
                <a:spcAft>
                  <a:spcPts val="0"/>
                </a:spcAft>
                <a:buSzPct val="100000"/>
                <a:buChar char="○"/>
              </a:pPr>
              <a:r>
                <a:rPr lang="en" sz="1200"/>
                <a:t>Random Forest Classifier</a:t>
              </a:r>
              <a:endParaRPr sz="1200"/>
            </a:p>
            <a:p>
              <a:pPr indent="-299085" lvl="1" marL="914400" rtl="0" algn="l">
                <a:lnSpc>
                  <a:spcPct val="115000"/>
                </a:lnSpc>
                <a:spcBef>
                  <a:spcPts val="0"/>
                </a:spcBef>
                <a:spcAft>
                  <a:spcPts val="0"/>
                </a:spcAft>
                <a:buSzPct val="100000"/>
                <a:buChar char="○"/>
              </a:pPr>
              <a:r>
                <a:rPr lang="en" sz="1200"/>
                <a:t>SVC</a:t>
              </a:r>
              <a:endParaRPr sz="1200"/>
            </a:p>
            <a:p>
              <a:pPr indent="-299085" lvl="1" marL="914400" rtl="0" algn="l">
                <a:lnSpc>
                  <a:spcPct val="115000"/>
                </a:lnSpc>
                <a:spcBef>
                  <a:spcPts val="0"/>
                </a:spcBef>
                <a:spcAft>
                  <a:spcPts val="0"/>
                </a:spcAft>
                <a:buSzPct val="100000"/>
                <a:buChar char="○"/>
              </a:pPr>
              <a:r>
                <a:rPr lang="en" sz="1200"/>
                <a:t>Decision Tree Classifier </a:t>
              </a:r>
              <a:endParaRPr sz="1200"/>
            </a:p>
            <a:p>
              <a:pPr indent="-299085" lvl="1" marL="914400" rtl="0" algn="l">
                <a:lnSpc>
                  <a:spcPct val="115000"/>
                </a:lnSpc>
                <a:spcBef>
                  <a:spcPts val="0"/>
                </a:spcBef>
                <a:spcAft>
                  <a:spcPts val="0"/>
                </a:spcAft>
                <a:buSzPct val="100000"/>
                <a:buChar char="○"/>
              </a:pPr>
              <a:r>
                <a:rPr lang="en" sz="1200"/>
                <a:t>K Nearest Neighbors Classifier</a:t>
              </a:r>
              <a:endParaRPr sz="1200"/>
            </a:p>
            <a:p>
              <a:pPr indent="-299085" lvl="1" marL="914400" rtl="0" algn="l">
                <a:lnSpc>
                  <a:spcPct val="115000"/>
                </a:lnSpc>
                <a:spcBef>
                  <a:spcPts val="0"/>
                </a:spcBef>
                <a:spcAft>
                  <a:spcPts val="0"/>
                </a:spcAft>
                <a:buSzPct val="100000"/>
                <a:buChar char="○"/>
              </a:pPr>
              <a:r>
                <a:rPr lang="en" sz="1200"/>
                <a:t>Guassian Naive Bayes</a:t>
              </a:r>
              <a:endParaRPr sz="1200">
                <a:latin typeface="Roboto"/>
                <a:ea typeface="Roboto"/>
                <a:cs typeface="Roboto"/>
                <a:sym typeface="Roboto"/>
              </a:endParaRPr>
            </a:p>
          </p:txBody>
        </p:sp>
      </p:grpSp>
      <p:grpSp>
        <p:nvGrpSpPr>
          <p:cNvPr id="192" name="Google Shape;192;p30"/>
          <p:cNvGrpSpPr/>
          <p:nvPr/>
        </p:nvGrpSpPr>
        <p:grpSpPr>
          <a:xfrm>
            <a:off x="2944204" y="1189775"/>
            <a:ext cx="3305700" cy="3483050"/>
            <a:chOff x="2944204" y="1189775"/>
            <a:chExt cx="3305700" cy="3483050"/>
          </a:xfrm>
        </p:grpSpPr>
        <p:sp>
          <p:nvSpPr>
            <p:cNvPr id="193" name="Google Shape;193;p30"/>
            <p:cNvSpPr/>
            <p:nvPr/>
          </p:nvSpPr>
          <p:spPr>
            <a:xfrm>
              <a:off x="2944204" y="1189775"/>
              <a:ext cx="3305700" cy="669000"/>
            </a:xfrm>
            <a:prstGeom prst="chevron">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Hyperparameter Tuning</a:t>
              </a:r>
              <a:endParaRPr>
                <a:solidFill>
                  <a:srgbClr val="FFFFFF"/>
                </a:solidFill>
                <a:latin typeface="Roboto"/>
                <a:ea typeface="Roboto"/>
                <a:cs typeface="Roboto"/>
                <a:sym typeface="Roboto"/>
              </a:endParaRPr>
            </a:p>
          </p:txBody>
        </p:sp>
        <p:sp>
          <p:nvSpPr>
            <p:cNvPr id="194" name="Google Shape;194;p30"/>
            <p:cNvSpPr txBox="1"/>
            <p:nvPr/>
          </p:nvSpPr>
          <p:spPr>
            <a:xfrm>
              <a:off x="3478949" y="2057125"/>
              <a:ext cx="2236200" cy="2615700"/>
            </a:xfrm>
            <a:prstGeom prst="rect">
              <a:avLst/>
            </a:prstGeom>
            <a:solidFill>
              <a:schemeClr val="dk1"/>
            </a:solidFill>
            <a:ln>
              <a:noFill/>
            </a:ln>
          </p:spPr>
          <p:txBody>
            <a:bodyPr anchorCtr="0" anchor="t" bIns="91425" lIns="91425" spcFirstLastPara="1" rIns="91425" wrap="square" tIns="91425">
              <a:normAutofit fontScale="77500" lnSpcReduction="10000"/>
            </a:bodyPr>
            <a:lstStyle/>
            <a:p>
              <a:pPr indent="-287655" lvl="0" marL="457200" rtl="0" algn="l">
                <a:lnSpc>
                  <a:spcPct val="115000"/>
                </a:lnSpc>
                <a:spcBef>
                  <a:spcPts val="0"/>
                </a:spcBef>
                <a:spcAft>
                  <a:spcPts val="0"/>
                </a:spcAft>
                <a:buSzPct val="100000"/>
                <a:buFont typeface="Roboto"/>
                <a:buChar char="●"/>
              </a:pPr>
              <a:r>
                <a:rPr lang="en" sz="1200">
                  <a:latin typeface="Roboto"/>
                  <a:ea typeface="Roboto"/>
                  <a:cs typeface="Roboto"/>
                  <a:sym typeface="Roboto"/>
                </a:rPr>
                <a:t>Finding parameters to make each model </a:t>
              </a:r>
              <a:r>
                <a:rPr lang="en" sz="1200">
                  <a:latin typeface="Roboto"/>
                  <a:ea typeface="Roboto"/>
                  <a:cs typeface="Roboto"/>
                  <a:sym typeface="Roboto"/>
                </a:rPr>
                <a:t>perform</a:t>
              </a:r>
              <a:r>
                <a:rPr lang="en" sz="1200">
                  <a:latin typeface="Roboto"/>
                  <a:ea typeface="Roboto"/>
                  <a:cs typeface="Roboto"/>
                  <a:sym typeface="Roboto"/>
                </a:rPr>
                <a:t> to the best of its abilities</a:t>
              </a:r>
              <a:endParaRPr sz="1200">
                <a:latin typeface="Roboto"/>
                <a:ea typeface="Roboto"/>
                <a:cs typeface="Roboto"/>
                <a:sym typeface="Roboto"/>
              </a:endParaRPr>
            </a:p>
            <a:p>
              <a:pPr indent="-287655" lvl="1" marL="914400" rtl="0" algn="l">
                <a:lnSpc>
                  <a:spcPct val="115000"/>
                </a:lnSpc>
                <a:spcBef>
                  <a:spcPts val="0"/>
                </a:spcBef>
                <a:spcAft>
                  <a:spcPts val="0"/>
                </a:spcAft>
                <a:buSzPct val="100000"/>
                <a:buFont typeface="Roboto"/>
                <a:buChar char="○"/>
              </a:pPr>
              <a:r>
                <a:rPr lang="en" sz="1200">
                  <a:latin typeface="Roboto"/>
                  <a:ea typeface="Roboto"/>
                  <a:cs typeface="Roboto"/>
                  <a:sym typeface="Roboto"/>
                </a:rPr>
                <a:t>List of most common values for each model’s specific hyperparameter</a:t>
              </a:r>
              <a:endParaRPr sz="1200">
                <a:latin typeface="Roboto"/>
                <a:ea typeface="Roboto"/>
                <a:cs typeface="Roboto"/>
                <a:sym typeface="Roboto"/>
              </a:endParaRPr>
            </a:p>
            <a:p>
              <a:pPr indent="-287655" lvl="0" marL="457200" rtl="0" algn="l">
                <a:lnSpc>
                  <a:spcPct val="115000"/>
                </a:lnSpc>
                <a:spcBef>
                  <a:spcPts val="0"/>
                </a:spcBef>
                <a:spcAft>
                  <a:spcPts val="0"/>
                </a:spcAft>
                <a:buSzPct val="100000"/>
                <a:buFont typeface="Roboto"/>
                <a:buChar char="●"/>
              </a:pPr>
              <a:r>
                <a:rPr lang="en" sz="1200">
                  <a:latin typeface="Roboto"/>
                  <a:ea typeface="Roboto"/>
                  <a:cs typeface="Roboto"/>
                  <a:sym typeface="Roboto"/>
                </a:rPr>
                <a:t>List passed into GridSearchCV with a CV of 3</a:t>
              </a:r>
              <a:endParaRPr sz="1200">
                <a:latin typeface="Roboto"/>
                <a:ea typeface="Roboto"/>
                <a:cs typeface="Roboto"/>
                <a:sym typeface="Roboto"/>
              </a:endParaRPr>
            </a:p>
            <a:p>
              <a:pPr indent="-287655" lvl="0" marL="457200" rtl="0" algn="l">
                <a:lnSpc>
                  <a:spcPct val="115000"/>
                </a:lnSpc>
                <a:spcBef>
                  <a:spcPts val="0"/>
                </a:spcBef>
                <a:spcAft>
                  <a:spcPts val="0"/>
                </a:spcAft>
                <a:buSzPct val="100000"/>
                <a:buFont typeface="Roboto"/>
                <a:buChar char="●"/>
              </a:pPr>
              <a:r>
                <a:rPr lang="en" sz="1200">
                  <a:latin typeface="Roboto"/>
                  <a:ea typeface="Roboto"/>
                  <a:cs typeface="Roboto"/>
                  <a:sym typeface="Roboto"/>
                </a:rPr>
                <a:t>GridSearchCV will then test every combination of listed parameters for each mode</a:t>
              </a:r>
              <a:endParaRPr sz="1200">
                <a:latin typeface="Roboto"/>
                <a:ea typeface="Roboto"/>
                <a:cs typeface="Roboto"/>
                <a:sym typeface="Roboto"/>
              </a:endParaRPr>
            </a:p>
            <a:p>
              <a:pPr indent="-287655" lvl="0" marL="457200" rtl="0" algn="l">
                <a:lnSpc>
                  <a:spcPct val="115000"/>
                </a:lnSpc>
                <a:spcBef>
                  <a:spcPts val="0"/>
                </a:spcBef>
                <a:spcAft>
                  <a:spcPts val="0"/>
                </a:spcAft>
                <a:buSzPct val="100000"/>
                <a:buFont typeface="Roboto"/>
                <a:buChar char="●"/>
              </a:pPr>
              <a:r>
                <a:rPr lang="en" sz="1200">
                  <a:latin typeface="Roboto"/>
                  <a:ea typeface="Roboto"/>
                  <a:cs typeface="Roboto"/>
                  <a:sym typeface="Roboto"/>
                </a:rPr>
                <a:t>Higher CV recommended to prevent overfitting, but lower in this case for lower computational power</a:t>
              </a:r>
              <a:endParaRPr sz="1200">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Comparisons: The “Losers”</a:t>
            </a:r>
            <a:endParaRPr/>
          </a:p>
        </p:txBody>
      </p:sp>
      <p:graphicFrame>
        <p:nvGraphicFramePr>
          <p:cNvPr id="200" name="Google Shape;200;p31"/>
          <p:cNvGraphicFramePr/>
          <p:nvPr/>
        </p:nvGraphicFramePr>
        <p:xfrm>
          <a:off x="651025" y="1392650"/>
          <a:ext cx="3000000" cy="3000000"/>
        </p:xfrm>
        <a:graphic>
          <a:graphicData uri="http://schemas.openxmlformats.org/drawingml/2006/table">
            <a:tbl>
              <a:tblPr>
                <a:noFill/>
                <a:tableStyleId>{9DE191B8-1A2C-4878-A1BB-1CE3DC81CF9B}</a:tableStyleId>
              </a:tblPr>
              <a:tblGrid>
                <a:gridCol w="1231550"/>
                <a:gridCol w="1231550"/>
                <a:gridCol w="1231550"/>
                <a:gridCol w="1231550"/>
                <a:gridCol w="1231550"/>
                <a:gridCol w="1231550"/>
              </a:tblGrid>
              <a:tr h="442425">
                <a:tc>
                  <a:txBody>
                    <a:bodyPr/>
                    <a:lstStyle/>
                    <a:p>
                      <a:pPr indent="0" lvl="0" marL="0" rtl="0" algn="ctr">
                        <a:spcBef>
                          <a:spcPts val="0"/>
                        </a:spcBef>
                        <a:spcAft>
                          <a:spcPts val="0"/>
                        </a:spcAft>
                        <a:buNone/>
                      </a:pPr>
                      <a:r>
                        <a:rPr b="1" lang="en" sz="1200">
                          <a:highlight>
                            <a:srgbClr val="FFFFFF"/>
                          </a:highlight>
                        </a:rPr>
                        <a:t>Model</a:t>
                      </a:r>
                      <a:endParaRPr b="1" sz="1200">
                        <a:highlight>
                          <a:srgbClr val="FFFFFF"/>
                        </a:highlight>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highlight>
                            <a:srgbClr val="FFFFFF"/>
                          </a:highlight>
                        </a:rPr>
                        <a:t>Accuracy</a:t>
                      </a:r>
                      <a:endParaRPr b="1" sz="1200">
                        <a:highlight>
                          <a:srgbClr val="FFFFFF"/>
                        </a:highlight>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highlight>
                            <a:srgbClr val="FFFFFF"/>
                          </a:highlight>
                        </a:rPr>
                        <a:t>Precision</a:t>
                      </a:r>
                      <a:endParaRPr b="1" sz="1200">
                        <a:highlight>
                          <a:srgbClr val="FFFFFF"/>
                        </a:highlight>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highlight>
                            <a:srgbClr val="FFFFFF"/>
                          </a:highlight>
                        </a:rPr>
                        <a:t>Recall</a:t>
                      </a:r>
                      <a:endParaRPr b="1" sz="1200">
                        <a:highlight>
                          <a:srgbClr val="FFFFFF"/>
                        </a:highlight>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highlight>
                            <a:srgbClr val="FFFFFF"/>
                          </a:highlight>
                        </a:rPr>
                        <a:t>F1-Score</a:t>
                      </a:r>
                      <a:endParaRPr b="1" sz="1200">
                        <a:highlight>
                          <a:srgbClr val="FFFFFF"/>
                        </a:highlight>
                      </a:endParaRPr>
                    </a:p>
                  </a:txBody>
                  <a:tcPr marT="63500" marB="63500" marR="63500" marL="63500">
                    <a:solidFill>
                      <a:srgbClr val="FFFFFF"/>
                    </a:solidFill>
                  </a:tcPr>
                </a:tc>
                <a:tc>
                  <a:txBody>
                    <a:bodyPr/>
                    <a:lstStyle/>
                    <a:p>
                      <a:pPr indent="0" lvl="0" marL="0" rtl="0" algn="ctr">
                        <a:spcBef>
                          <a:spcPts val="0"/>
                        </a:spcBef>
                        <a:spcAft>
                          <a:spcPts val="0"/>
                        </a:spcAft>
                        <a:buNone/>
                      </a:pPr>
                      <a:r>
                        <a:rPr b="1" lang="en" sz="1200">
                          <a:highlight>
                            <a:srgbClr val="FFFFFF"/>
                          </a:highlight>
                        </a:rPr>
                        <a:t>Support</a:t>
                      </a:r>
                      <a:endParaRPr b="1" sz="1200">
                        <a:highlight>
                          <a:srgbClr val="FFFFFF"/>
                        </a:highlight>
                      </a:endParaRPr>
                    </a:p>
                  </a:txBody>
                  <a:tcPr marT="63500" marB="63500" marR="63500" marL="63500">
                    <a:solidFill>
                      <a:srgbClr val="FFFFFF"/>
                    </a:solidFill>
                  </a:tcPr>
                </a:tc>
              </a:tr>
              <a:tr h="12700">
                <a:tc>
                  <a:txBody>
                    <a:bodyPr/>
                    <a:lstStyle/>
                    <a:p>
                      <a:pPr indent="0" lvl="0" marL="0" rtl="0" algn="ctr">
                        <a:spcBef>
                          <a:spcPts val="0"/>
                        </a:spcBef>
                        <a:spcAft>
                          <a:spcPts val="0"/>
                        </a:spcAft>
                        <a:buNone/>
                      </a:pPr>
                      <a:r>
                        <a:rPr lang="en" sz="1200">
                          <a:highlight>
                            <a:srgbClr val="CFE2F3"/>
                          </a:highlight>
                        </a:rPr>
                        <a:t>SVC</a:t>
                      </a:r>
                      <a:endParaRPr sz="1200">
                        <a:highlight>
                          <a:srgbClr val="CFE2F3"/>
                        </a:highlight>
                      </a:endParaRPr>
                    </a:p>
                  </a:txBody>
                  <a:tcPr marT="63500" marB="63500" marR="63500" marL="63500">
                    <a:solidFill>
                      <a:srgbClr val="CFE2F3"/>
                    </a:solidFill>
                  </a:tcPr>
                </a:tc>
                <a:tc>
                  <a:txBody>
                    <a:bodyPr/>
                    <a:lstStyle/>
                    <a:p>
                      <a:pPr indent="0" lvl="0" marL="0" rtl="0" algn="ctr">
                        <a:spcBef>
                          <a:spcPts val="0"/>
                        </a:spcBef>
                        <a:spcAft>
                          <a:spcPts val="0"/>
                        </a:spcAft>
                        <a:buNone/>
                      </a:pPr>
                      <a:r>
                        <a:rPr lang="en" sz="1200">
                          <a:highlight>
                            <a:srgbClr val="CFE2F3"/>
                          </a:highlight>
                        </a:rPr>
                        <a:t>0.72</a:t>
                      </a:r>
                      <a:endParaRPr sz="1200">
                        <a:highlight>
                          <a:srgbClr val="CFE2F3"/>
                        </a:highlight>
                      </a:endParaRPr>
                    </a:p>
                  </a:txBody>
                  <a:tcPr marT="63500" marB="63500" marR="63500" marL="63500">
                    <a:solidFill>
                      <a:srgbClr val="CFE2F3"/>
                    </a:solidFill>
                  </a:tcPr>
                </a:tc>
                <a:tc>
                  <a:txBody>
                    <a:bodyPr/>
                    <a:lstStyle/>
                    <a:p>
                      <a:pPr indent="0" lvl="0" marL="0" rtl="0" algn="ctr">
                        <a:spcBef>
                          <a:spcPts val="0"/>
                        </a:spcBef>
                        <a:spcAft>
                          <a:spcPts val="0"/>
                        </a:spcAft>
                        <a:buNone/>
                      </a:pPr>
                      <a:r>
                        <a:rPr lang="en" sz="1200">
                          <a:highlight>
                            <a:srgbClr val="CFE2F3"/>
                          </a:highlight>
                        </a:rPr>
                        <a:t>0.73</a:t>
                      </a:r>
                      <a:endParaRPr sz="1200">
                        <a:highlight>
                          <a:srgbClr val="CFE2F3"/>
                        </a:highlight>
                      </a:endParaRPr>
                    </a:p>
                  </a:txBody>
                  <a:tcPr marT="63500" marB="63500" marR="63500" marL="63500">
                    <a:solidFill>
                      <a:srgbClr val="CFE2F3"/>
                    </a:solidFill>
                  </a:tcPr>
                </a:tc>
                <a:tc>
                  <a:txBody>
                    <a:bodyPr/>
                    <a:lstStyle/>
                    <a:p>
                      <a:pPr indent="0" lvl="0" marL="0" rtl="0" algn="ctr">
                        <a:spcBef>
                          <a:spcPts val="0"/>
                        </a:spcBef>
                        <a:spcAft>
                          <a:spcPts val="0"/>
                        </a:spcAft>
                        <a:buNone/>
                      </a:pPr>
                      <a:r>
                        <a:rPr lang="en" sz="1200">
                          <a:highlight>
                            <a:srgbClr val="CFE2F3"/>
                          </a:highlight>
                        </a:rPr>
                        <a:t>0.72</a:t>
                      </a:r>
                      <a:endParaRPr sz="1200">
                        <a:highlight>
                          <a:srgbClr val="CFE2F3"/>
                        </a:highlight>
                      </a:endParaRPr>
                    </a:p>
                  </a:txBody>
                  <a:tcPr marT="63500" marB="63500" marR="63500" marL="63500">
                    <a:solidFill>
                      <a:srgbClr val="CFE2F3"/>
                    </a:solidFill>
                  </a:tcPr>
                </a:tc>
                <a:tc>
                  <a:txBody>
                    <a:bodyPr/>
                    <a:lstStyle/>
                    <a:p>
                      <a:pPr indent="0" lvl="0" marL="0" rtl="0" algn="ctr">
                        <a:spcBef>
                          <a:spcPts val="0"/>
                        </a:spcBef>
                        <a:spcAft>
                          <a:spcPts val="0"/>
                        </a:spcAft>
                        <a:buNone/>
                      </a:pPr>
                      <a:r>
                        <a:rPr lang="en" sz="1200">
                          <a:highlight>
                            <a:srgbClr val="CFE2F3"/>
                          </a:highlight>
                        </a:rPr>
                        <a:t>0.72</a:t>
                      </a:r>
                      <a:endParaRPr sz="1200">
                        <a:highlight>
                          <a:srgbClr val="CFE2F3"/>
                        </a:highlight>
                      </a:endParaRPr>
                    </a:p>
                  </a:txBody>
                  <a:tcPr marT="63500" marB="63500" marR="63500" marL="63500">
                    <a:solidFill>
                      <a:srgbClr val="CFE2F3"/>
                    </a:solidFill>
                  </a:tcPr>
                </a:tc>
                <a:tc>
                  <a:txBody>
                    <a:bodyPr/>
                    <a:lstStyle/>
                    <a:p>
                      <a:pPr indent="0" lvl="0" marL="0" rtl="0" algn="ctr">
                        <a:spcBef>
                          <a:spcPts val="0"/>
                        </a:spcBef>
                        <a:spcAft>
                          <a:spcPts val="0"/>
                        </a:spcAft>
                        <a:buNone/>
                      </a:pPr>
                      <a:r>
                        <a:rPr lang="en" sz="1200">
                          <a:highlight>
                            <a:srgbClr val="CFE2F3"/>
                          </a:highlight>
                        </a:rPr>
                        <a:t>200</a:t>
                      </a:r>
                      <a:endParaRPr sz="1200">
                        <a:highlight>
                          <a:srgbClr val="CFE2F3"/>
                        </a:highlight>
                      </a:endParaRPr>
                    </a:p>
                  </a:txBody>
                  <a:tcPr marT="63500" marB="63500" marR="63500" marL="63500">
                    <a:solidFill>
                      <a:srgbClr val="CFE2F3"/>
                    </a:solidFill>
                  </a:tcPr>
                </a:tc>
              </a:tr>
              <a:tr h="502900">
                <a:tc>
                  <a:txBody>
                    <a:bodyPr/>
                    <a:lstStyle/>
                    <a:p>
                      <a:pPr indent="0" lvl="0" marL="0" rtl="0" algn="ctr">
                        <a:spcBef>
                          <a:spcPts val="0"/>
                        </a:spcBef>
                        <a:spcAft>
                          <a:spcPts val="0"/>
                        </a:spcAft>
                        <a:buNone/>
                      </a:pPr>
                      <a:r>
                        <a:rPr lang="en" sz="1200">
                          <a:highlight>
                            <a:srgbClr val="D9EAD3"/>
                          </a:highlight>
                        </a:rPr>
                        <a:t>Logistic Regression</a:t>
                      </a:r>
                      <a:endParaRPr sz="1200">
                        <a:highlight>
                          <a:srgbClr val="D9EAD3"/>
                        </a:highlight>
                      </a:endParaRPr>
                    </a:p>
                  </a:txBody>
                  <a:tcPr marT="63500" marB="63500" marR="63500" marL="63500">
                    <a:solidFill>
                      <a:srgbClr val="D9EAD3"/>
                    </a:solidFill>
                  </a:tcPr>
                </a:tc>
                <a:tc>
                  <a:txBody>
                    <a:bodyPr/>
                    <a:lstStyle/>
                    <a:p>
                      <a:pPr indent="0" lvl="0" marL="0" rtl="0" algn="ctr">
                        <a:spcBef>
                          <a:spcPts val="0"/>
                        </a:spcBef>
                        <a:spcAft>
                          <a:spcPts val="0"/>
                        </a:spcAft>
                        <a:buNone/>
                      </a:pPr>
                      <a:r>
                        <a:rPr lang="en" sz="1200">
                          <a:highlight>
                            <a:srgbClr val="D9EAD3"/>
                          </a:highlight>
                        </a:rPr>
                        <a:t>0.71</a:t>
                      </a:r>
                      <a:endParaRPr sz="1200">
                        <a:highlight>
                          <a:srgbClr val="D9EAD3"/>
                        </a:highlight>
                      </a:endParaRPr>
                    </a:p>
                  </a:txBody>
                  <a:tcPr marT="63500" marB="63500" marR="63500" marL="63500">
                    <a:solidFill>
                      <a:srgbClr val="D9EAD3"/>
                    </a:solidFill>
                  </a:tcPr>
                </a:tc>
                <a:tc>
                  <a:txBody>
                    <a:bodyPr/>
                    <a:lstStyle/>
                    <a:p>
                      <a:pPr indent="0" lvl="0" marL="0" rtl="0" algn="ctr">
                        <a:spcBef>
                          <a:spcPts val="0"/>
                        </a:spcBef>
                        <a:spcAft>
                          <a:spcPts val="0"/>
                        </a:spcAft>
                        <a:buNone/>
                      </a:pPr>
                      <a:r>
                        <a:rPr lang="en" sz="1200">
                          <a:highlight>
                            <a:srgbClr val="D9EAD3"/>
                          </a:highlight>
                        </a:rPr>
                        <a:t>0.71</a:t>
                      </a:r>
                      <a:endParaRPr sz="1200">
                        <a:highlight>
                          <a:srgbClr val="D9EAD3"/>
                        </a:highlight>
                      </a:endParaRPr>
                    </a:p>
                  </a:txBody>
                  <a:tcPr marT="63500" marB="63500" marR="63500" marL="63500">
                    <a:solidFill>
                      <a:srgbClr val="D9EAD3"/>
                    </a:solidFill>
                  </a:tcPr>
                </a:tc>
                <a:tc>
                  <a:txBody>
                    <a:bodyPr/>
                    <a:lstStyle/>
                    <a:p>
                      <a:pPr indent="0" lvl="0" marL="0" rtl="0" algn="ctr">
                        <a:spcBef>
                          <a:spcPts val="0"/>
                        </a:spcBef>
                        <a:spcAft>
                          <a:spcPts val="0"/>
                        </a:spcAft>
                        <a:buNone/>
                      </a:pPr>
                      <a:r>
                        <a:rPr lang="en" sz="1200">
                          <a:highlight>
                            <a:srgbClr val="D9EAD3"/>
                          </a:highlight>
                        </a:rPr>
                        <a:t>0.71</a:t>
                      </a:r>
                      <a:endParaRPr sz="1200">
                        <a:highlight>
                          <a:srgbClr val="D9EAD3"/>
                        </a:highlight>
                      </a:endParaRPr>
                    </a:p>
                  </a:txBody>
                  <a:tcPr marT="63500" marB="63500" marR="63500" marL="63500">
                    <a:solidFill>
                      <a:srgbClr val="D9EAD3"/>
                    </a:solidFill>
                  </a:tcPr>
                </a:tc>
                <a:tc>
                  <a:txBody>
                    <a:bodyPr/>
                    <a:lstStyle/>
                    <a:p>
                      <a:pPr indent="0" lvl="0" marL="0" rtl="0" algn="ctr">
                        <a:spcBef>
                          <a:spcPts val="0"/>
                        </a:spcBef>
                        <a:spcAft>
                          <a:spcPts val="0"/>
                        </a:spcAft>
                        <a:buNone/>
                      </a:pPr>
                      <a:r>
                        <a:rPr lang="en" sz="1200">
                          <a:highlight>
                            <a:srgbClr val="D9EAD3"/>
                          </a:highlight>
                        </a:rPr>
                        <a:t>0.71</a:t>
                      </a:r>
                      <a:endParaRPr sz="1200">
                        <a:highlight>
                          <a:srgbClr val="D9EAD3"/>
                        </a:highlight>
                      </a:endParaRPr>
                    </a:p>
                  </a:txBody>
                  <a:tcPr marT="63500" marB="63500" marR="63500" marL="63500">
                    <a:solidFill>
                      <a:srgbClr val="D9EAD3"/>
                    </a:solidFill>
                  </a:tcPr>
                </a:tc>
                <a:tc>
                  <a:txBody>
                    <a:bodyPr/>
                    <a:lstStyle/>
                    <a:p>
                      <a:pPr indent="0" lvl="0" marL="0" rtl="0" algn="ctr">
                        <a:spcBef>
                          <a:spcPts val="0"/>
                        </a:spcBef>
                        <a:spcAft>
                          <a:spcPts val="0"/>
                        </a:spcAft>
                        <a:buNone/>
                      </a:pPr>
                      <a:r>
                        <a:rPr lang="en" sz="1200">
                          <a:highlight>
                            <a:srgbClr val="D9EAD3"/>
                          </a:highlight>
                        </a:rPr>
                        <a:t>200</a:t>
                      </a:r>
                      <a:endParaRPr sz="1200">
                        <a:highlight>
                          <a:srgbClr val="D9EAD3"/>
                        </a:highlight>
                      </a:endParaRPr>
                    </a:p>
                  </a:txBody>
                  <a:tcPr marT="63500" marB="63500" marR="63500" marL="63500">
                    <a:solidFill>
                      <a:srgbClr val="D9EAD3"/>
                    </a:solidFill>
                  </a:tcPr>
                </a:tc>
              </a:tr>
              <a:tr h="12700">
                <a:tc>
                  <a:txBody>
                    <a:bodyPr/>
                    <a:lstStyle/>
                    <a:p>
                      <a:pPr indent="0" lvl="0" marL="0" rtl="0" algn="ctr">
                        <a:spcBef>
                          <a:spcPts val="0"/>
                        </a:spcBef>
                        <a:spcAft>
                          <a:spcPts val="0"/>
                        </a:spcAft>
                        <a:buNone/>
                      </a:pPr>
                      <a:r>
                        <a:rPr lang="en" sz="1200">
                          <a:highlight>
                            <a:srgbClr val="FFF2CC"/>
                          </a:highlight>
                        </a:rPr>
                        <a:t>KNN</a:t>
                      </a:r>
                      <a:endParaRPr sz="1200">
                        <a:highlight>
                          <a:srgbClr val="FFF2CC"/>
                        </a:highlight>
                      </a:endParaRPr>
                    </a:p>
                  </a:txBody>
                  <a:tcPr marT="63500" marB="63500" marR="63500" marL="63500">
                    <a:solidFill>
                      <a:srgbClr val="FFF2CC"/>
                    </a:solidFill>
                  </a:tcPr>
                </a:tc>
                <a:tc>
                  <a:txBody>
                    <a:bodyPr/>
                    <a:lstStyle/>
                    <a:p>
                      <a:pPr indent="0" lvl="0" marL="0" rtl="0" algn="ctr">
                        <a:spcBef>
                          <a:spcPts val="0"/>
                        </a:spcBef>
                        <a:spcAft>
                          <a:spcPts val="0"/>
                        </a:spcAft>
                        <a:buNone/>
                      </a:pPr>
                      <a:r>
                        <a:rPr lang="en" sz="1200">
                          <a:highlight>
                            <a:srgbClr val="FFF2CC"/>
                          </a:highlight>
                        </a:rPr>
                        <a:t>0.695</a:t>
                      </a:r>
                      <a:endParaRPr sz="1200">
                        <a:highlight>
                          <a:srgbClr val="FFF2CC"/>
                        </a:highlight>
                      </a:endParaRPr>
                    </a:p>
                  </a:txBody>
                  <a:tcPr marT="63500" marB="63500" marR="63500" marL="63500">
                    <a:solidFill>
                      <a:srgbClr val="FFF2CC"/>
                    </a:solidFill>
                  </a:tcPr>
                </a:tc>
                <a:tc>
                  <a:txBody>
                    <a:bodyPr/>
                    <a:lstStyle/>
                    <a:p>
                      <a:pPr indent="0" lvl="0" marL="0" rtl="0" algn="ctr">
                        <a:spcBef>
                          <a:spcPts val="0"/>
                        </a:spcBef>
                        <a:spcAft>
                          <a:spcPts val="0"/>
                        </a:spcAft>
                        <a:buNone/>
                      </a:pPr>
                      <a:r>
                        <a:rPr lang="en" sz="1200">
                          <a:highlight>
                            <a:srgbClr val="FFF2CC"/>
                          </a:highlight>
                        </a:rPr>
                        <a:t>0.71</a:t>
                      </a:r>
                      <a:endParaRPr sz="1200">
                        <a:highlight>
                          <a:srgbClr val="FFF2CC"/>
                        </a:highlight>
                      </a:endParaRPr>
                    </a:p>
                  </a:txBody>
                  <a:tcPr marT="63500" marB="63500" marR="63500" marL="63500">
                    <a:solidFill>
                      <a:srgbClr val="FFF2CC"/>
                    </a:solidFill>
                  </a:tcPr>
                </a:tc>
                <a:tc>
                  <a:txBody>
                    <a:bodyPr/>
                    <a:lstStyle/>
                    <a:p>
                      <a:pPr indent="0" lvl="0" marL="0" rtl="0" algn="ctr">
                        <a:spcBef>
                          <a:spcPts val="0"/>
                        </a:spcBef>
                        <a:spcAft>
                          <a:spcPts val="0"/>
                        </a:spcAft>
                        <a:buNone/>
                      </a:pPr>
                      <a:r>
                        <a:rPr lang="en" sz="1200">
                          <a:highlight>
                            <a:srgbClr val="FFF2CC"/>
                          </a:highlight>
                        </a:rPr>
                        <a:t>0.69</a:t>
                      </a:r>
                      <a:endParaRPr sz="1200">
                        <a:highlight>
                          <a:srgbClr val="FFF2CC"/>
                        </a:highlight>
                      </a:endParaRPr>
                    </a:p>
                  </a:txBody>
                  <a:tcPr marT="63500" marB="63500" marR="63500" marL="63500">
                    <a:solidFill>
                      <a:srgbClr val="FFF2CC"/>
                    </a:solidFill>
                  </a:tcPr>
                </a:tc>
                <a:tc>
                  <a:txBody>
                    <a:bodyPr/>
                    <a:lstStyle/>
                    <a:p>
                      <a:pPr indent="0" lvl="0" marL="0" rtl="0" algn="ctr">
                        <a:spcBef>
                          <a:spcPts val="0"/>
                        </a:spcBef>
                        <a:spcAft>
                          <a:spcPts val="0"/>
                        </a:spcAft>
                        <a:buNone/>
                      </a:pPr>
                      <a:r>
                        <a:rPr lang="en" sz="1200">
                          <a:highlight>
                            <a:srgbClr val="FFF2CC"/>
                          </a:highlight>
                        </a:rPr>
                        <a:t>0.69</a:t>
                      </a:r>
                      <a:endParaRPr sz="1200">
                        <a:highlight>
                          <a:srgbClr val="FFF2CC"/>
                        </a:highlight>
                      </a:endParaRPr>
                    </a:p>
                  </a:txBody>
                  <a:tcPr marT="63500" marB="63500" marR="63500" marL="63500">
                    <a:solidFill>
                      <a:srgbClr val="FFF2CC"/>
                    </a:solidFill>
                  </a:tcPr>
                </a:tc>
                <a:tc>
                  <a:txBody>
                    <a:bodyPr/>
                    <a:lstStyle/>
                    <a:p>
                      <a:pPr indent="0" lvl="0" marL="0" rtl="0" algn="ctr">
                        <a:spcBef>
                          <a:spcPts val="0"/>
                        </a:spcBef>
                        <a:spcAft>
                          <a:spcPts val="0"/>
                        </a:spcAft>
                        <a:buNone/>
                      </a:pPr>
                      <a:r>
                        <a:rPr lang="en" sz="1200">
                          <a:highlight>
                            <a:srgbClr val="FFF2CC"/>
                          </a:highlight>
                        </a:rPr>
                        <a:t>200</a:t>
                      </a:r>
                      <a:endParaRPr sz="1200">
                        <a:highlight>
                          <a:srgbClr val="FFF2CC"/>
                        </a:highlight>
                      </a:endParaRPr>
                    </a:p>
                  </a:txBody>
                  <a:tcPr marT="63500" marB="63500" marR="63500" marL="63500">
                    <a:solidFill>
                      <a:srgbClr val="FFF2CC"/>
                    </a:solidFill>
                  </a:tcPr>
                </a:tc>
              </a:tr>
              <a:tr h="12700">
                <a:tc>
                  <a:txBody>
                    <a:bodyPr/>
                    <a:lstStyle/>
                    <a:p>
                      <a:pPr indent="0" lvl="0" marL="0" rtl="0" algn="ctr">
                        <a:spcBef>
                          <a:spcPts val="0"/>
                        </a:spcBef>
                        <a:spcAft>
                          <a:spcPts val="0"/>
                        </a:spcAft>
                        <a:buNone/>
                      </a:pPr>
                      <a:r>
                        <a:rPr lang="en" sz="1200">
                          <a:highlight>
                            <a:srgbClr val="F9CB9C"/>
                          </a:highlight>
                        </a:rPr>
                        <a:t>Decision Tree Classifier</a:t>
                      </a:r>
                      <a:endParaRPr sz="1200">
                        <a:highlight>
                          <a:srgbClr val="F9CB9C"/>
                        </a:highlight>
                      </a:endParaRPr>
                    </a:p>
                  </a:txBody>
                  <a:tcPr marT="63500" marB="63500" marR="63500" marL="63500">
                    <a:solidFill>
                      <a:srgbClr val="F9CB9C"/>
                    </a:solidFill>
                  </a:tcPr>
                </a:tc>
                <a:tc>
                  <a:txBody>
                    <a:bodyPr/>
                    <a:lstStyle/>
                    <a:p>
                      <a:pPr indent="0" lvl="0" marL="0" rtl="0" algn="ctr">
                        <a:spcBef>
                          <a:spcPts val="0"/>
                        </a:spcBef>
                        <a:spcAft>
                          <a:spcPts val="0"/>
                        </a:spcAft>
                        <a:buNone/>
                      </a:pPr>
                      <a:r>
                        <a:rPr lang="en" sz="1200">
                          <a:highlight>
                            <a:srgbClr val="F9CB9C"/>
                          </a:highlight>
                        </a:rPr>
                        <a:t>0.585</a:t>
                      </a:r>
                      <a:endParaRPr sz="1200">
                        <a:highlight>
                          <a:srgbClr val="F9CB9C"/>
                        </a:highlight>
                      </a:endParaRPr>
                    </a:p>
                  </a:txBody>
                  <a:tcPr marT="63500" marB="63500" marR="63500" marL="63500">
                    <a:solidFill>
                      <a:srgbClr val="F9CB9C"/>
                    </a:solidFill>
                  </a:tcPr>
                </a:tc>
                <a:tc>
                  <a:txBody>
                    <a:bodyPr/>
                    <a:lstStyle/>
                    <a:p>
                      <a:pPr indent="0" lvl="0" marL="0" rtl="0" algn="ctr">
                        <a:spcBef>
                          <a:spcPts val="0"/>
                        </a:spcBef>
                        <a:spcAft>
                          <a:spcPts val="0"/>
                        </a:spcAft>
                        <a:buNone/>
                      </a:pPr>
                      <a:r>
                        <a:rPr lang="en" sz="1200">
                          <a:highlight>
                            <a:srgbClr val="F9CB9C"/>
                          </a:highlight>
                        </a:rPr>
                        <a:t>0.58</a:t>
                      </a:r>
                      <a:endParaRPr sz="1200">
                        <a:highlight>
                          <a:srgbClr val="F9CB9C"/>
                        </a:highlight>
                      </a:endParaRPr>
                    </a:p>
                  </a:txBody>
                  <a:tcPr marT="63500" marB="63500" marR="63500" marL="63500">
                    <a:solidFill>
                      <a:srgbClr val="F9CB9C"/>
                    </a:solidFill>
                  </a:tcPr>
                </a:tc>
                <a:tc>
                  <a:txBody>
                    <a:bodyPr/>
                    <a:lstStyle/>
                    <a:p>
                      <a:pPr indent="0" lvl="0" marL="0" rtl="0" algn="ctr">
                        <a:spcBef>
                          <a:spcPts val="0"/>
                        </a:spcBef>
                        <a:spcAft>
                          <a:spcPts val="0"/>
                        </a:spcAft>
                        <a:buNone/>
                      </a:pPr>
                      <a:r>
                        <a:rPr lang="en" sz="1200">
                          <a:highlight>
                            <a:srgbClr val="F9CB9C"/>
                          </a:highlight>
                        </a:rPr>
                        <a:t>0.58</a:t>
                      </a:r>
                      <a:endParaRPr sz="1200">
                        <a:highlight>
                          <a:srgbClr val="F9CB9C"/>
                        </a:highlight>
                      </a:endParaRPr>
                    </a:p>
                  </a:txBody>
                  <a:tcPr marT="63500" marB="63500" marR="63500" marL="63500">
                    <a:solidFill>
                      <a:srgbClr val="F9CB9C"/>
                    </a:solidFill>
                  </a:tcPr>
                </a:tc>
                <a:tc>
                  <a:txBody>
                    <a:bodyPr/>
                    <a:lstStyle/>
                    <a:p>
                      <a:pPr indent="0" lvl="0" marL="0" rtl="0" algn="ctr">
                        <a:spcBef>
                          <a:spcPts val="0"/>
                        </a:spcBef>
                        <a:spcAft>
                          <a:spcPts val="0"/>
                        </a:spcAft>
                        <a:buNone/>
                      </a:pPr>
                      <a:r>
                        <a:rPr lang="en" sz="1200">
                          <a:highlight>
                            <a:srgbClr val="F9CB9C"/>
                          </a:highlight>
                        </a:rPr>
                        <a:t>0.58</a:t>
                      </a:r>
                      <a:endParaRPr sz="1200">
                        <a:highlight>
                          <a:srgbClr val="F9CB9C"/>
                        </a:highlight>
                      </a:endParaRPr>
                    </a:p>
                  </a:txBody>
                  <a:tcPr marT="63500" marB="63500" marR="63500" marL="63500">
                    <a:solidFill>
                      <a:srgbClr val="F9CB9C"/>
                    </a:solidFill>
                  </a:tcPr>
                </a:tc>
                <a:tc>
                  <a:txBody>
                    <a:bodyPr/>
                    <a:lstStyle/>
                    <a:p>
                      <a:pPr indent="0" lvl="0" marL="0" rtl="0" algn="ctr">
                        <a:spcBef>
                          <a:spcPts val="0"/>
                        </a:spcBef>
                        <a:spcAft>
                          <a:spcPts val="0"/>
                        </a:spcAft>
                        <a:buNone/>
                      </a:pPr>
                      <a:r>
                        <a:rPr lang="en" sz="1200">
                          <a:highlight>
                            <a:srgbClr val="F9CB9C"/>
                          </a:highlight>
                        </a:rPr>
                        <a:t>200</a:t>
                      </a:r>
                      <a:endParaRPr sz="1200">
                        <a:highlight>
                          <a:srgbClr val="F9CB9C"/>
                        </a:highlight>
                      </a:endParaRPr>
                    </a:p>
                  </a:txBody>
                  <a:tcPr marT="63500" marB="63500" marR="63500" marL="63500">
                    <a:solidFill>
                      <a:srgbClr val="F9CB9C"/>
                    </a:solidFill>
                  </a:tcPr>
                </a:tc>
              </a:tr>
              <a:tr h="12700">
                <a:tc>
                  <a:txBody>
                    <a:bodyPr/>
                    <a:lstStyle/>
                    <a:p>
                      <a:pPr indent="0" lvl="0" marL="0" rtl="0" algn="ctr">
                        <a:spcBef>
                          <a:spcPts val="0"/>
                        </a:spcBef>
                        <a:spcAft>
                          <a:spcPts val="0"/>
                        </a:spcAft>
                        <a:buNone/>
                      </a:pPr>
                      <a:r>
                        <a:rPr lang="en" sz="1200">
                          <a:highlight>
                            <a:srgbClr val="F4CCCC"/>
                          </a:highlight>
                        </a:rPr>
                        <a:t>Gaussian NB</a:t>
                      </a:r>
                      <a:endParaRPr sz="1200">
                        <a:highlight>
                          <a:srgbClr val="F4CCCC"/>
                        </a:highlight>
                      </a:endParaRPr>
                    </a:p>
                  </a:txBody>
                  <a:tcPr marT="63500" marB="63500" marR="63500" marL="63500">
                    <a:solidFill>
                      <a:srgbClr val="F4CCCC"/>
                    </a:solidFill>
                  </a:tcPr>
                </a:tc>
                <a:tc>
                  <a:txBody>
                    <a:bodyPr/>
                    <a:lstStyle/>
                    <a:p>
                      <a:pPr indent="0" lvl="0" marL="0" rtl="0" algn="ctr">
                        <a:spcBef>
                          <a:spcPts val="0"/>
                        </a:spcBef>
                        <a:spcAft>
                          <a:spcPts val="0"/>
                        </a:spcAft>
                        <a:buNone/>
                      </a:pPr>
                      <a:r>
                        <a:rPr lang="en" sz="1200">
                          <a:highlight>
                            <a:srgbClr val="F4CCCC"/>
                          </a:highlight>
                        </a:rPr>
                        <a:t>0.56</a:t>
                      </a:r>
                      <a:endParaRPr sz="1200">
                        <a:highlight>
                          <a:srgbClr val="F4CCCC"/>
                        </a:highlight>
                      </a:endParaRPr>
                    </a:p>
                  </a:txBody>
                  <a:tcPr marT="63500" marB="63500" marR="63500" marL="63500">
                    <a:solidFill>
                      <a:srgbClr val="F4CCCC"/>
                    </a:solidFill>
                  </a:tcPr>
                </a:tc>
                <a:tc>
                  <a:txBody>
                    <a:bodyPr/>
                    <a:lstStyle/>
                    <a:p>
                      <a:pPr indent="0" lvl="0" marL="0" rtl="0" algn="ctr">
                        <a:spcBef>
                          <a:spcPts val="0"/>
                        </a:spcBef>
                        <a:spcAft>
                          <a:spcPts val="0"/>
                        </a:spcAft>
                        <a:buNone/>
                      </a:pPr>
                      <a:r>
                        <a:rPr lang="en" sz="1200">
                          <a:highlight>
                            <a:srgbClr val="F4CCCC"/>
                          </a:highlight>
                        </a:rPr>
                        <a:t>0.59</a:t>
                      </a:r>
                      <a:endParaRPr sz="1200">
                        <a:highlight>
                          <a:srgbClr val="F4CCCC"/>
                        </a:highlight>
                      </a:endParaRPr>
                    </a:p>
                  </a:txBody>
                  <a:tcPr marT="63500" marB="63500" marR="63500" marL="63500">
                    <a:solidFill>
                      <a:srgbClr val="F4CCCC"/>
                    </a:solidFill>
                  </a:tcPr>
                </a:tc>
                <a:tc>
                  <a:txBody>
                    <a:bodyPr/>
                    <a:lstStyle/>
                    <a:p>
                      <a:pPr indent="0" lvl="0" marL="0" rtl="0" algn="ctr">
                        <a:spcBef>
                          <a:spcPts val="0"/>
                        </a:spcBef>
                        <a:spcAft>
                          <a:spcPts val="0"/>
                        </a:spcAft>
                        <a:buNone/>
                      </a:pPr>
                      <a:r>
                        <a:rPr lang="en" sz="1200">
                          <a:highlight>
                            <a:srgbClr val="F4CCCC"/>
                          </a:highlight>
                        </a:rPr>
                        <a:t>0.56</a:t>
                      </a:r>
                      <a:endParaRPr sz="1200">
                        <a:highlight>
                          <a:srgbClr val="F4CCCC"/>
                        </a:highlight>
                      </a:endParaRPr>
                    </a:p>
                  </a:txBody>
                  <a:tcPr marT="63500" marB="63500" marR="63500" marL="63500">
                    <a:solidFill>
                      <a:srgbClr val="F4CCCC"/>
                    </a:solidFill>
                  </a:tcPr>
                </a:tc>
                <a:tc>
                  <a:txBody>
                    <a:bodyPr/>
                    <a:lstStyle/>
                    <a:p>
                      <a:pPr indent="0" lvl="0" marL="0" rtl="0" algn="ctr">
                        <a:spcBef>
                          <a:spcPts val="0"/>
                        </a:spcBef>
                        <a:spcAft>
                          <a:spcPts val="0"/>
                        </a:spcAft>
                        <a:buNone/>
                      </a:pPr>
                      <a:r>
                        <a:rPr lang="en" sz="1200">
                          <a:highlight>
                            <a:srgbClr val="F4CCCC"/>
                          </a:highlight>
                        </a:rPr>
                        <a:t>0.56</a:t>
                      </a:r>
                      <a:endParaRPr sz="1200">
                        <a:highlight>
                          <a:srgbClr val="F4CCCC"/>
                        </a:highlight>
                      </a:endParaRPr>
                    </a:p>
                  </a:txBody>
                  <a:tcPr marT="63500" marB="63500" marR="63500" marL="63500">
                    <a:solidFill>
                      <a:srgbClr val="F4CCCC"/>
                    </a:solidFill>
                  </a:tcPr>
                </a:tc>
                <a:tc>
                  <a:txBody>
                    <a:bodyPr/>
                    <a:lstStyle/>
                    <a:p>
                      <a:pPr indent="0" lvl="0" marL="0" rtl="0" algn="ctr">
                        <a:spcBef>
                          <a:spcPts val="0"/>
                        </a:spcBef>
                        <a:spcAft>
                          <a:spcPts val="0"/>
                        </a:spcAft>
                        <a:buNone/>
                      </a:pPr>
                      <a:r>
                        <a:rPr lang="en" sz="1200">
                          <a:highlight>
                            <a:srgbClr val="F4CCCC"/>
                          </a:highlight>
                        </a:rPr>
                        <a:t>200</a:t>
                      </a:r>
                      <a:endParaRPr sz="1200">
                        <a:highlight>
                          <a:srgbClr val="F4CCCC"/>
                        </a:highlight>
                      </a:endParaRPr>
                    </a:p>
                  </a:txBody>
                  <a:tcPr marT="63500" marB="63500" marR="63500" marL="63500">
                    <a:solidFill>
                      <a:srgbClr val="F4CCCC"/>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u="sng">
                <a:solidFill>
                  <a:schemeClr val="hlink"/>
                </a:solidFill>
                <a:hlinkClick action="ppaction://hlinksldjump" r:id="rId3"/>
              </a:rPr>
              <a:t>Introduction</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4"/>
              </a:rPr>
              <a:t>Problem Statement(s)</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5"/>
              </a:rPr>
              <a:t>Datasets Used</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6"/>
              </a:rPr>
              <a:t>Exploratory Data Analysis </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7"/>
              </a:rPr>
              <a:t>Building a Supervised Genre Classifier</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8"/>
              </a:rPr>
              <a:t>Building a Song Recommendation System</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9"/>
              </a:rPr>
              <a:t>Further Exploration</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10"/>
              </a:rPr>
              <a:t>Source(s)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Optimal Model: Random Forest Classifier</a:t>
            </a:r>
            <a:endParaRPr/>
          </a:p>
        </p:txBody>
      </p:sp>
      <p:sp>
        <p:nvSpPr>
          <p:cNvPr id="206" name="Google Shape;206;p32"/>
          <p:cNvSpPr txBox="1"/>
          <p:nvPr>
            <p:ph idx="1" type="body"/>
          </p:nvPr>
        </p:nvSpPr>
        <p:spPr>
          <a:xfrm>
            <a:off x="311700" y="1152475"/>
            <a:ext cx="8520600" cy="262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2088">
                <a:solidFill>
                  <a:schemeClr val="dk1"/>
                </a:solidFill>
              </a:rPr>
              <a:t>Parameters:</a:t>
            </a:r>
            <a:endParaRPr sz="2088">
              <a:solidFill>
                <a:schemeClr val="dk1"/>
              </a:solidFill>
            </a:endParaRPr>
          </a:p>
          <a:p>
            <a:pPr indent="0" lvl="0" marL="0" rtl="0" algn="l">
              <a:lnSpc>
                <a:spcPct val="95000"/>
              </a:lnSpc>
              <a:spcBef>
                <a:spcPts val="1200"/>
              </a:spcBef>
              <a:spcAft>
                <a:spcPts val="0"/>
              </a:spcAft>
              <a:buSzPts val="852"/>
              <a:buNone/>
            </a:pPr>
            <a:r>
              <a:rPr lang="en" sz="2088">
                <a:solidFill>
                  <a:schemeClr val="dk1"/>
                </a:solidFill>
              </a:rPr>
              <a:t>max_depth=30</a:t>
            </a:r>
            <a:endParaRPr sz="2088">
              <a:solidFill>
                <a:schemeClr val="dk1"/>
              </a:solidFill>
            </a:endParaRPr>
          </a:p>
          <a:p>
            <a:pPr indent="0" lvl="0" marL="0" rtl="0" algn="l">
              <a:lnSpc>
                <a:spcPct val="95000"/>
              </a:lnSpc>
              <a:spcBef>
                <a:spcPts val="1200"/>
              </a:spcBef>
              <a:spcAft>
                <a:spcPts val="0"/>
              </a:spcAft>
              <a:buSzPts val="852"/>
              <a:buNone/>
            </a:pPr>
            <a:r>
              <a:rPr lang="en" sz="2088">
                <a:solidFill>
                  <a:schemeClr val="dk1"/>
                </a:solidFill>
              </a:rPr>
              <a:t> n_estimators=1000</a:t>
            </a:r>
            <a:endParaRPr sz="2088">
              <a:solidFill>
                <a:schemeClr val="dk1"/>
              </a:solidFill>
            </a:endParaRPr>
          </a:p>
          <a:p>
            <a:pPr indent="0" lvl="0" marL="0" rtl="0" algn="l">
              <a:lnSpc>
                <a:spcPct val="95000"/>
              </a:lnSpc>
              <a:spcBef>
                <a:spcPts val="1200"/>
              </a:spcBef>
              <a:spcAft>
                <a:spcPts val="0"/>
              </a:spcAft>
              <a:buSzPts val="852"/>
              <a:buNone/>
            </a:pPr>
            <a:r>
              <a:rPr lang="en" sz="2088">
                <a:solidFill>
                  <a:schemeClr val="dk1"/>
                </a:solidFill>
              </a:rPr>
              <a:t>min_samples_leaf: 1</a:t>
            </a:r>
            <a:endParaRPr sz="2088">
              <a:solidFill>
                <a:schemeClr val="dk1"/>
              </a:solidFill>
            </a:endParaRPr>
          </a:p>
          <a:p>
            <a:pPr indent="0" lvl="0" marL="0" rtl="0" algn="l">
              <a:lnSpc>
                <a:spcPct val="95000"/>
              </a:lnSpc>
              <a:spcBef>
                <a:spcPts val="1200"/>
              </a:spcBef>
              <a:spcAft>
                <a:spcPts val="0"/>
              </a:spcAft>
              <a:buSzPts val="852"/>
              <a:buNone/>
            </a:pPr>
            <a:r>
              <a:t/>
            </a:r>
            <a:endParaRPr sz="2088">
              <a:solidFill>
                <a:schemeClr val="dk1"/>
              </a:solidFill>
            </a:endParaRPr>
          </a:p>
          <a:p>
            <a:pPr indent="0" lvl="0" marL="0" rtl="0" algn="l">
              <a:lnSpc>
                <a:spcPct val="95000"/>
              </a:lnSpc>
              <a:spcBef>
                <a:spcPts val="1200"/>
              </a:spcBef>
              <a:spcAft>
                <a:spcPts val="0"/>
              </a:spcAft>
              <a:buSzPts val="852"/>
              <a:buNone/>
            </a:pPr>
            <a:r>
              <a:rPr lang="en" sz="2088">
                <a:solidFill>
                  <a:schemeClr val="dk1"/>
                </a:solidFill>
              </a:rPr>
              <a:t>Accuracy Score: 0.7749899092300039</a:t>
            </a:r>
            <a:endParaRPr sz="2088">
              <a:solidFill>
                <a:schemeClr val="dk1"/>
              </a:solidFill>
            </a:endParaRPr>
          </a:p>
          <a:p>
            <a:pPr indent="0" lvl="0" marL="0" rtl="0" algn="l">
              <a:lnSpc>
                <a:spcPct val="95000"/>
              </a:lnSpc>
              <a:spcBef>
                <a:spcPts val="1200"/>
              </a:spcBef>
              <a:spcAft>
                <a:spcPts val="0"/>
              </a:spcAft>
              <a:buSzPts val="852"/>
              <a:buNone/>
            </a:pPr>
            <a:r>
              <a:t/>
            </a:r>
            <a:endParaRPr sz="2088">
              <a:solidFill>
                <a:srgbClr val="000000"/>
              </a:solidFill>
            </a:endParaRPr>
          </a:p>
          <a:p>
            <a:pPr indent="0" lvl="0" marL="0" rtl="0" algn="l">
              <a:lnSpc>
                <a:spcPct val="95000"/>
              </a:lnSpc>
              <a:spcBef>
                <a:spcPts val="0"/>
              </a:spcBef>
              <a:spcAft>
                <a:spcPts val="1200"/>
              </a:spcAft>
              <a:buSzPts val="852"/>
              <a:buNone/>
            </a:pPr>
            <a:r>
              <a:t/>
            </a:r>
            <a:endParaRPr sz="267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Dictionary of Best Parameters for Models</a:t>
            </a:r>
            <a:endParaRPr/>
          </a:p>
        </p:txBody>
      </p:sp>
      <p:sp>
        <p:nvSpPr>
          <p:cNvPr id="212" name="Google Shape;212;p33"/>
          <p:cNvSpPr txBox="1"/>
          <p:nvPr>
            <p:ph idx="1" type="body"/>
          </p:nvPr>
        </p:nvSpPr>
        <p:spPr>
          <a:xfrm>
            <a:off x="311700" y="1152475"/>
            <a:ext cx="8520600" cy="37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19">
                <a:solidFill>
                  <a:schemeClr val="dk1"/>
                </a:solidFill>
              </a:rPr>
              <a:t>[{'classifier': RandomForestClassifier(max_depth=30, n_estimators=1000), 'best score': 0.7749899092300039, 'best params': {'max_depth': 30, 'min_samples_leaf': 1, 'n_estimators': 1000}},</a:t>
            </a:r>
            <a:endParaRPr sz="1319">
              <a:solidFill>
                <a:schemeClr val="dk1"/>
              </a:solidFill>
            </a:endParaRPr>
          </a:p>
          <a:p>
            <a:pPr indent="0" lvl="0" marL="0" rtl="0" algn="l">
              <a:spcBef>
                <a:spcPts val="1200"/>
              </a:spcBef>
              <a:spcAft>
                <a:spcPts val="0"/>
              </a:spcAft>
              <a:buNone/>
            </a:pPr>
            <a:r>
              <a:rPr lang="en" sz="1319">
                <a:solidFill>
                  <a:schemeClr val="dk1"/>
                </a:solidFill>
              </a:rPr>
              <a:t> {'classifier': SVC(kernel='poly'), 'best score': 0.717500680540302, 'best params': {'gamma': 'scale', 'kernel': 'poly'}},</a:t>
            </a:r>
            <a:endParaRPr sz="1319">
              <a:solidFill>
                <a:schemeClr val="dk1"/>
              </a:solidFill>
            </a:endParaRPr>
          </a:p>
          <a:p>
            <a:pPr indent="0" lvl="0" marL="0" rtl="0" algn="l">
              <a:spcBef>
                <a:spcPts val="1200"/>
              </a:spcBef>
              <a:spcAft>
                <a:spcPts val="0"/>
              </a:spcAft>
              <a:buNone/>
            </a:pPr>
            <a:r>
              <a:rPr lang="en" sz="1319">
                <a:solidFill>
                  <a:schemeClr val="dk1"/>
                </a:solidFill>
              </a:rPr>
              <a:t> {'classifier': LogisticRegression(C=10), 'best score': 0.7112490965240816, 'best params': {'C': 10, 'penalty': 'l2', 'solver': 'lbfgs'}},</a:t>
            </a:r>
            <a:endParaRPr sz="1319">
              <a:solidFill>
                <a:schemeClr val="dk1"/>
              </a:solidFill>
            </a:endParaRPr>
          </a:p>
          <a:p>
            <a:pPr indent="0" lvl="0" marL="0" rtl="0" algn="l">
              <a:spcBef>
                <a:spcPts val="1200"/>
              </a:spcBef>
              <a:spcAft>
                <a:spcPts val="0"/>
              </a:spcAft>
              <a:buNone/>
            </a:pPr>
            <a:r>
              <a:rPr lang="en" sz="1319">
                <a:solidFill>
                  <a:schemeClr val="dk1"/>
                </a:solidFill>
              </a:rPr>
              <a:t> {'classifier': KNeighborsClassifier(n_neighbors=1), 'best score': 0.6475317507251276, 'best params': {'n_neighbors': 1}}, </a:t>
            </a:r>
            <a:endParaRPr sz="1319">
              <a:solidFill>
                <a:schemeClr val="dk1"/>
              </a:solidFill>
            </a:endParaRPr>
          </a:p>
          <a:p>
            <a:pPr indent="0" lvl="0" marL="0" rtl="0" algn="l">
              <a:spcBef>
                <a:spcPts val="1200"/>
              </a:spcBef>
              <a:spcAft>
                <a:spcPts val="0"/>
              </a:spcAft>
              <a:buNone/>
            </a:pPr>
            <a:r>
              <a:rPr lang="en" sz="1319">
                <a:solidFill>
                  <a:schemeClr val="dk1"/>
                </a:solidFill>
              </a:rPr>
              <a:t>{'classifier': DecisionTreeClassifier(criterion='entropy', min_samples_leaf=4), 'best score': 0.5975331587395455, 'best params': {'criterion': 'entropy', 'max_depth': None, 'min_samples_leaf': 4}}, </a:t>
            </a:r>
            <a:endParaRPr sz="1319">
              <a:solidFill>
                <a:schemeClr val="dk1"/>
              </a:solidFill>
            </a:endParaRPr>
          </a:p>
          <a:p>
            <a:pPr indent="0" lvl="0" marL="0" rtl="0" algn="l">
              <a:spcBef>
                <a:spcPts val="1200"/>
              </a:spcBef>
              <a:spcAft>
                <a:spcPts val="0"/>
              </a:spcAft>
              <a:buNone/>
            </a:pPr>
            <a:r>
              <a:rPr lang="en" sz="1319">
                <a:solidFill>
                  <a:schemeClr val="dk1"/>
                </a:solidFill>
              </a:rPr>
              <a:t>{'classifier': GaussianNB(var_smoothing=8.111308307896872e-05), 'best score': 0.5674720509138013, 'best params': {'var_smoothing': 8.111308307896872e-05}}]</a:t>
            </a:r>
            <a:endParaRPr sz="1319">
              <a:solidFill>
                <a:schemeClr val="dk1"/>
              </a:solidFill>
            </a:endParaRPr>
          </a:p>
          <a:p>
            <a:pPr indent="0" lvl="0" marL="101600" marR="101600" rtl="0" algn="l">
              <a:lnSpc>
                <a:spcPct val="121429"/>
              </a:lnSpc>
              <a:spcBef>
                <a:spcPts val="1200"/>
              </a:spcBef>
              <a:spcAft>
                <a:spcPts val="0"/>
              </a:spcAft>
              <a:buNone/>
            </a:pPr>
            <a:r>
              <a:t/>
            </a:r>
            <a:endParaRPr sz="1100">
              <a:solidFill>
                <a:srgbClr val="000000"/>
              </a:solidFill>
            </a:endParaRPr>
          </a:p>
          <a:p>
            <a:pPr indent="0" lvl="0" marL="101600" marR="101600" rtl="0" algn="ctr">
              <a:lnSpc>
                <a:spcPct val="121429"/>
              </a:lnSpc>
              <a:spcBef>
                <a:spcPts val="0"/>
              </a:spcBef>
              <a:spcAft>
                <a:spcPts val="0"/>
              </a:spcAft>
              <a:buNone/>
            </a:pPr>
            <a:r>
              <a:t/>
            </a:r>
            <a:endParaRPr sz="1050">
              <a:solidFill>
                <a:srgbClr val="303F9F"/>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Optimal Model Performance: Training Set vs. Test Set</a:t>
            </a:r>
            <a:endParaRPr/>
          </a:p>
        </p:txBody>
      </p:sp>
      <p:sp>
        <p:nvSpPr>
          <p:cNvPr id="218" name="Google Shape;218;p34"/>
          <p:cNvSpPr txBox="1"/>
          <p:nvPr/>
        </p:nvSpPr>
        <p:spPr>
          <a:xfrm>
            <a:off x="616325" y="1017725"/>
            <a:ext cx="3384300" cy="3942300"/>
          </a:xfrm>
          <a:prstGeom prst="rect">
            <a:avLst/>
          </a:prstGeom>
          <a:solidFill>
            <a:srgbClr val="FFE599"/>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lnSpc>
                <a:spcPct val="115000"/>
              </a:lnSpc>
              <a:spcBef>
                <a:spcPts val="1100"/>
              </a:spcBef>
              <a:spcAft>
                <a:spcPts val="0"/>
              </a:spcAft>
              <a:buNone/>
            </a:pPr>
            <a:r>
              <a:rPr b="1" lang="en" sz="1600">
                <a:solidFill>
                  <a:schemeClr val="lt1"/>
                </a:solidFill>
              </a:rPr>
              <a:t>Test Set: </a:t>
            </a:r>
            <a:endParaRPr b="1" sz="1600">
              <a:solidFill>
                <a:schemeClr val="lt1"/>
              </a:solidFill>
            </a:endParaRPr>
          </a:p>
          <a:p>
            <a:pPr indent="0" lvl="0" marL="0" rtl="0" algn="l">
              <a:lnSpc>
                <a:spcPct val="115000"/>
              </a:lnSpc>
              <a:spcBef>
                <a:spcPts val="1100"/>
              </a:spcBef>
              <a:spcAft>
                <a:spcPts val="0"/>
              </a:spcAft>
              <a:buNone/>
            </a:pPr>
            <a:r>
              <a:rPr lang="en" sz="1600">
                <a:solidFill>
                  <a:schemeClr val="lt1"/>
                </a:solidFill>
              </a:rPr>
              <a:t>Overall accuracy score of ~77% </a:t>
            </a:r>
            <a:endParaRPr sz="1600">
              <a:solidFill>
                <a:schemeClr val="lt1"/>
              </a:solidFill>
            </a:endParaRPr>
          </a:p>
          <a:p>
            <a:pPr indent="-330200" lvl="0" marL="457200" rtl="0" algn="l">
              <a:lnSpc>
                <a:spcPct val="115000"/>
              </a:lnSpc>
              <a:spcBef>
                <a:spcPts val="1100"/>
              </a:spcBef>
              <a:spcAft>
                <a:spcPts val="0"/>
              </a:spcAft>
              <a:buClr>
                <a:schemeClr val="lt1"/>
              </a:buClr>
              <a:buSzPts val="1600"/>
              <a:buChar char="●"/>
            </a:pPr>
            <a:r>
              <a:rPr lang="en" sz="1600">
                <a:solidFill>
                  <a:schemeClr val="lt1"/>
                </a:solidFill>
              </a:rPr>
              <a:t>Performed particularly well on pop, with a perfect precision score (95% of songs classified by the model as pop were indeed pop songs)  </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Performed the worst on rock with a precision score of 54% and a recall score of only 35% (correctly classifies only 35% of all rock songs). </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 sz="1600">
                <a:solidFill>
                  <a:schemeClr val="lt1"/>
                </a:solidFill>
              </a:rPr>
              <a:t>Overfitting is possible as model performed perfectly on training set</a:t>
            </a:r>
            <a:endParaRPr sz="1600">
              <a:solidFill>
                <a:schemeClr val="lt1"/>
              </a:solidFill>
            </a:endParaRPr>
          </a:p>
        </p:txBody>
      </p:sp>
      <p:pic>
        <p:nvPicPr>
          <p:cNvPr id="219" name="Google Shape;219;p34"/>
          <p:cNvPicPr preferRelativeResize="0"/>
          <p:nvPr/>
        </p:nvPicPr>
        <p:blipFill>
          <a:blip r:embed="rId3">
            <a:alphaModFix/>
          </a:blip>
          <a:stretch>
            <a:fillRect/>
          </a:stretch>
        </p:blipFill>
        <p:spPr>
          <a:xfrm>
            <a:off x="4572000" y="1017725"/>
            <a:ext cx="3500299" cy="39423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198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a Song Recommendation System</a:t>
            </a:r>
            <a:endParaRPr/>
          </a:p>
        </p:txBody>
      </p:sp>
      <p:sp>
        <p:nvSpPr>
          <p:cNvPr id="225" name="Google Shape;22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6" name="Google Shape;226;p35"/>
          <p:cNvSpPr txBox="1"/>
          <p:nvPr/>
        </p:nvSpPr>
        <p:spPr>
          <a:xfrm>
            <a:off x="393750" y="574400"/>
            <a:ext cx="840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We can potentially use the similarities and differences betweens songs within genres to make music recommendations (like Spotify and major music streaming services)!</a:t>
            </a:r>
            <a:endParaRPr>
              <a:solidFill>
                <a:schemeClr val="dk1"/>
              </a:solidFill>
            </a:endParaRPr>
          </a:p>
        </p:txBody>
      </p:sp>
      <p:grpSp>
        <p:nvGrpSpPr>
          <p:cNvPr id="227" name="Google Shape;227;p35"/>
          <p:cNvGrpSpPr/>
          <p:nvPr/>
        </p:nvGrpSpPr>
        <p:grpSpPr>
          <a:xfrm>
            <a:off x="0" y="1189989"/>
            <a:ext cx="2214600" cy="3217636"/>
            <a:chOff x="0" y="1189989"/>
            <a:chExt cx="2214600" cy="3217636"/>
          </a:xfrm>
        </p:grpSpPr>
        <p:sp>
          <p:nvSpPr>
            <p:cNvPr id="228" name="Google Shape;228;p35"/>
            <p:cNvSpPr/>
            <p:nvPr/>
          </p:nvSpPr>
          <p:spPr>
            <a:xfrm>
              <a:off x="0" y="1189989"/>
              <a:ext cx="2214600" cy="669000"/>
            </a:xfrm>
            <a:prstGeom prst="homePlate">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Preprocessing  Data</a:t>
              </a:r>
              <a:endParaRPr>
                <a:solidFill>
                  <a:srgbClr val="FFFFFF"/>
                </a:solidFill>
                <a:latin typeface="Roboto"/>
                <a:ea typeface="Roboto"/>
                <a:cs typeface="Roboto"/>
                <a:sym typeface="Roboto"/>
              </a:endParaRPr>
            </a:p>
          </p:txBody>
        </p:sp>
        <p:sp>
          <p:nvSpPr>
            <p:cNvPr id="229" name="Google Shape;229;p35"/>
            <p:cNvSpPr txBox="1"/>
            <p:nvPr/>
          </p:nvSpPr>
          <p:spPr>
            <a:xfrm>
              <a:off x="295050" y="2057125"/>
              <a:ext cx="1624500" cy="2350500"/>
            </a:xfrm>
            <a:prstGeom prst="rect">
              <a:avLst/>
            </a:prstGeom>
            <a:solidFill>
              <a:schemeClr val="dk1"/>
            </a:solidFill>
            <a:ln>
              <a:noFill/>
            </a:ln>
          </p:spPr>
          <p:txBody>
            <a:bodyPr anchorCtr="0" anchor="t" bIns="91425" lIns="91425" spcFirstLastPara="1" rIns="91425" wrap="square" tIns="91425">
              <a:normAutofit fontScale="70000" lnSpcReduction="20000"/>
            </a:bodyPr>
            <a:lstStyle/>
            <a:p>
              <a:pPr indent="-277495" lvl="0" marL="457200" rtl="0" algn="l">
                <a:lnSpc>
                  <a:spcPct val="115000"/>
                </a:lnSpc>
                <a:spcBef>
                  <a:spcPts val="0"/>
                </a:spcBef>
                <a:spcAft>
                  <a:spcPts val="0"/>
                </a:spcAft>
                <a:buSzPct val="100000"/>
                <a:buFont typeface="Roboto"/>
                <a:buChar char="●"/>
              </a:pPr>
              <a:r>
                <a:rPr lang="en" sz="1100">
                  <a:latin typeface="Roboto"/>
                  <a:ea typeface="Roboto"/>
                  <a:cs typeface="Roboto"/>
                  <a:sym typeface="Roboto"/>
                </a:rPr>
                <a:t>Dropped columns: “Label”, “Length”</a:t>
              </a:r>
              <a:endParaRPr sz="1100">
                <a:latin typeface="Roboto"/>
                <a:ea typeface="Roboto"/>
                <a:cs typeface="Roboto"/>
                <a:sym typeface="Roboto"/>
              </a:endParaRPr>
            </a:p>
            <a:p>
              <a:pPr indent="-277495" lvl="0" marL="457200" rtl="0" algn="l">
                <a:lnSpc>
                  <a:spcPct val="115000"/>
                </a:lnSpc>
                <a:spcBef>
                  <a:spcPts val="0"/>
                </a:spcBef>
                <a:spcAft>
                  <a:spcPts val="0"/>
                </a:spcAft>
                <a:buSzPct val="100000"/>
                <a:buFont typeface="Roboto"/>
                <a:buChar char="●"/>
              </a:pPr>
              <a:r>
                <a:rPr lang="en" sz="1100">
                  <a:latin typeface="Roboto"/>
                  <a:ea typeface="Roboto"/>
                  <a:cs typeface="Roboto"/>
                  <a:sym typeface="Roboto"/>
                </a:rPr>
                <a:t>Scaling data</a:t>
              </a:r>
              <a:endParaRPr sz="1100">
                <a:latin typeface="Roboto"/>
                <a:ea typeface="Roboto"/>
                <a:cs typeface="Roboto"/>
                <a:sym typeface="Roboto"/>
              </a:endParaRPr>
            </a:p>
            <a:p>
              <a:pPr indent="-277495" lvl="0" marL="457200" rtl="0" algn="l">
                <a:lnSpc>
                  <a:spcPct val="115000"/>
                </a:lnSpc>
                <a:spcBef>
                  <a:spcPts val="0"/>
                </a:spcBef>
                <a:spcAft>
                  <a:spcPts val="0"/>
                </a:spcAft>
                <a:buSzPct val="100000"/>
                <a:buFont typeface="Roboto"/>
                <a:buChar char="●"/>
              </a:pPr>
              <a:r>
                <a:rPr lang="en" sz="1100">
                  <a:latin typeface="Roboto"/>
                  <a:ea typeface="Roboto"/>
                  <a:cs typeface="Roboto"/>
                  <a:sym typeface="Roboto"/>
                </a:rPr>
                <a:t>Using Cosine Similarity function to </a:t>
              </a:r>
              <a:r>
                <a:rPr lang="en" sz="1200">
                  <a:highlight>
                    <a:srgbClr val="FFFFFF"/>
                  </a:highlight>
                </a:rPr>
                <a:t> create 1000 x 1000 dataframe  with each value representing the similarity between another song (for example, a song measured against itself will have a cosine similarity of 1.0)</a:t>
              </a:r>
              <a:endParaRPr sz="1100">
                <a:latin typeface="Roboto"/>
                <a:ea typeface="Roboto"/>
                <a:cs typeface="Roboto"/>
                <a:sym typeface="Roboto"/>
              </a:endParaRPr>
            </a:p>
            <a:p>
              <a:pPr indent="0" lvl="0" marL="45720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230" name="Google Shape;230;p35"/>
          <p:cNvGrpSpPr/>
          <p:nvPr/>
        </p:nvGrpSpPr>
        <p:grpSpPr>
          <a:xfrm>
            <a:off x="1838325" y="1189775"/>
            <a:ext cx="2064000" cy="3217850"/>
            <a:chOff x="1838325" y="1189775"/>
            <a:chExt cx="2064000" cy="3217850"/>
          </a:xfrm>
        </p:grpSpPr>
        <p:sp>
          <p:nvSpPr>
            <p:cNvPr id="231" name="Google Shape;231;p35"/>
            <p:cNvSpPr/>
            <p:nvPr/>
          </p:nvSpPr>
          <p:spPr>
            <a:xfrm>
              <a:off x="1838325" y="1189775"/>
              <a:ext cx="2064000" cy="669000"/>
            </a:xfrm>
            <a:prstGeom prst="chevron">
              <a:avLst>
                <a:gd fmla="val 50000" name="adj"/>
              </a:avLst>
            </a:prstGeom>
            <a:solidFill>
              <a:srgbClr val="AC11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Writing a song output function</a:t>
              </a:r>
              <a:endParaRPr>
                <a:solidFill>
                  <a:srgbClr val="FFFFFF"/>
                </a:solidFill>
                <a:latin typeface="Roboto"/>
                <a:ea typeface="Roboto"/>
                <a:cs typeface="Roboto"/>
                <a:sym typeface="Roboto"/>
              </a:endParaRPr>
            </a:p>
          </p:txBody>
        </p:sp>
        <p:sp>
          <p:nvSpPr>
            <p:cNvPr id="232" name="Google Shape;232;p35"/>
            <p:cNvSpPr txBox="1"/>
            <p:nvPr/>
          </p:nvSpPr>
          <p:spPr>
            <a:xfrm>
              <a:off x="2017250" y="2057125"/>
              <a:ext cx="1624500" cy="2350500"/>
            </a:xfrm>
            <a:prstGeom prst="rect">
              <a:avLst/>
            </a:prstGeom>
            <a:solidFill>
              <a:schemeClr val="dk1"/>
            </a:solidFill>
            <a:ln>
              <a:noFill/>
            </a:ln>
          </p:spPr>
          <p:txBody>
            <a:bodyPr anchorCtr="0" anchor="t" bIns="91425" lIns="91425" spcFirstLastPara="1" rIns="91425" wrap="square" tIns="91425">
              <a:normAutofit fontScale="62500"/>
            </a:bodyPr>
            <a:lstStyle/>
            <a:p>
              <a:pPr indent="0" lvl="0" marL="0" rtl="0" algn="l">
                <a:lnSpc>
                  <a:spcPct val="115000"/>
                </a:lnSpc>
                <a:spcBef>
                  <a:spcPts val="1100"/>
                </a:spcBef>
                <a:spcAft>
                  <a:spcPts val="0"/>
                </a:spcAft>
                <a:buNone/>
              </a:pPr>
              <a:r>
                <a:rPr lang="en" sz="1200">
                  <a:solidFill>
                    <a:schemeClr val="lt1"/>
                  </a:solidFill>
                  <a:highlight>
                    <a:srgbClr val="FFFFFF"/>
                  </a:highlight>
                </a:rPr>
                <a:t>def song_recommendations(name):</a:t>
              </a:r>
              <a:endParaRPr sz="1200">
                <a:solidFill>
                  <a:schemeClr val="lt1"/>
                </a:solidFill>
                <a:highlight>
                  <a:srgbClr val="FFFFFF"/>
                </a:highlight>
              </a:endParaRPr>
            </a:p>
            <a:p>
              <a:pPr indent="0" lvl="0" marL="0" rtl="0" algn="l">
                <a:lnSpc>
                  <a:spcPct val="115000"/>
                </a:lnSpc>
                <a:spcBef>
                  <a:spcPts val="1100"/>
                </a:spcBef>
                <a:spcAft>
                  <a:spcPts val="0"/>
                </a:spcAft>
                <a:buNone/>
              </a:pPr>
              <a:r>
                <a:rPr lang="en" sz="1200">
                  <a:solidFill>
                    <a:schemeClr val="lt1"/>
                  </a:solidFill>
                  <a:highlight>
                    <a:srgbClr val="FFFFFF"/>
                  </a:highlight>
                </a:rPr>
                <a:t>    song_list=cosine_sim_df_names[name].sort_values(ascending=False)</a:t>
              </a:r>
              <a:endParaRPr sz="1200">
                <a:solidFill>
                  <a:schemeClr val="lt1"/>
                </a:solidFill>
                <a:highlight>
                  <a:srgbClr val="FFFFFF"/>
                </a:highlight>
              </a:endParaRPr>
            </a:p>
            <a:p>
              <a:pPr indent="0" lvl="0" marL="0" rtl="0" algn="l">
                <a:lnSpc>
                  <a:spcPct val="115000"/>
                </a:lnSpc>
                <a:spcBef>
                  <a:spcPts val="1100"/>
                </a:spcBef>
                <a:spcAft>
                  <a:spcPts val="0"/>
                </a:spcAft>
                <a:buNone/>
              </a:pPr>
              <a:r>
                <a:rPr lang="en" sz="1200">
                  <a:solidFill>
                    <a:schemeClr val="lt1"/>
                  </a:solidFill>
                  <a:highlight>
                    <a:srgbClr val="FFFFFF"/>
                  </a:highlight>
                </a:rPr>
                <a:t>    song_list=song_list.drop(name)    </a:t>
              </a:r>
              <a:endParaRPr sz="1200">
                <a:solidFill>
                  <a:schemeClr val="lt1"/>
                </a:solidFill>
                <a:highlight>
                  <a:srgbClr val="FFFFFF"/>
                </a:highlight>
              </a:endParaRPr>
            </a:p>
            <a:p>
              <a:pPr indent="0" lvl="0" marL="0" rtl="0" algn="l">
                <a:lnSpc>
                  <a:spcPct val="115000"/>
                </a:lnSpc>
                <a:spcBef>
                  <a:spcPts val="1100"/>
                </a:spcBef>
                <a:spcAft>
                  <a:spcPts val="0"/>
                </a:spcAft>
                <a:buNone/>
              </a:pPr>
              <a:r>
                <a:rPr lang="en" sz="1200">
                  <a:solidFill>
                    <a:schemeClr val="lt1"/>
                  </a:solidFill>
                  <a:highlight>
                    <a:srgbClr val="FFFFFF"/>
                  </a:highlight>
                </a:rPr>
                <a:t>    print("Top 3 most similar songs", name)</a:t>
              </a:r>
              <a:endParaRPr sz="1200">
                <a:solidFill>
                  <a:schemeClr val="lt1"/>
                </a:solidFill>
                <a:highlight>
                  <a:srgbClr val="FFFFFF"/>
                </a:highlight>
              </a:endParaRPr>
            </a:p>
            <a:p>
              <a:pPr indent="0" lvl="0" marL="0" rtl="0" algn="l">
                <a:lnSpc>
                  <a:spcPct val="115000"/>
                </a:lnSpc>
                <a:spcBef>
                  <a:spcPts val="1100"/>
                </a:spcBef>
                <a:spcAft>
                  <a:spcPts val="0"/>
                </a:spcAft>
                <a:buNone/>
              </a:pPr>
              <a:r>
                <a:rPr lang="en" sz="1200">
                  <a:solidFill>
                    <a:schemeClr val="lt1"/>
                  </a:solidFill>
                  <a:highlight>
                    <a:srgbClr val="FFFFFF"/>
                  </a:highlight>
                </a:rPr>
                <a:t>    print(song_list.head(3))</a:t>
              </a:r>
              <a:endParaRPr sz="1200">
                <a:solidFill>
                  <a:schemeClr val="lt1"/>
                </a:solidFill>
                <a:highlight>
                  <a:srgbClr val="FFFFFF"/>
                </a:highlight>
              </a:endParaRPr>
            </a:p>
            <a:p>
              <a:pPr indent="0" lvl="0" marL="0" rtl="0" algn="l">
                <a:lnSpc>
                  <a:spcPct val="115000"/>
                </a:lnSpc>
                <a:spcBef>
                  <a:spcPts val="0"/>
                </a:spcBef>
                <a:spcAft>
                  <a:spcPts val="0"/>
                </a:spcAft>
                <a:buNone/>
              </a:pPr>
              <a:r>
                <a:t/>
              </a:r>
              <a:endParaRPr sz="1100">
                <a:solidFill>
                  <a:schemeClr val="lt1"/>
                </a:solidFill>
                <a:latin typeface="Roboto"/>
                <a:ea typeface="Roboto"/>
                <a:cs typeface="Roboto"/>
                <a:sym typeface="Roboto"/>
              </a:endParaRPr>
            </a:p>
          </p:txBody>
        </p:sp>
      </p:grpSp>
      <p:grpSp>
        <p:nvGrpSpPr>
          <p:cNvPr id="233" name="Google Shape;233;p35"/>
          <p:cNvGrpSpPr/>
          <p:nvPr/>
        </p:nvGrpSpPr>
        <p:grpSpPr>
          <a:xfrm>
            <a:off x="3516750" y="1189775"/>
            <a:ext cx="2064000" cy="3217850"/>
            <a:chOff x="3516750" y="1189775"/>
            <a:chExt cx="2064000" cy="3217850"/>
          </a:xfrm>
        </p:grpSpPr>
        <p:sp>
          <p:nvSpPr>
            <p:cNvPr id="234" name="Google Shape;234;p35"/>
            <p:cNvSpPr/>
            <p:nvPr/>
          </p:nvSpPr>
          <p:spPr>
            <a:xfrm>
              <a:off x="3516750" y="1189775"/>
              <a:ext cx="2064000" cy="669000"/>
            </a:xfrm>
            <a:prstGeom prst="chevron">
              <a:avLst>
                <a:gd fmla="val 50000" name="adj"/>
              </a:avLst>
            </a:prstGeom>
            <a:solidFill>
              <a:srgbClr val="B6124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Putting it to the Test</a:t>
              </a:r>
              <a:endParaRPr>
                <a:solidFill>
                  <a:srgbClr val="FFFFFF"/>
                </a:solidFill>
                <a:latin typeface="Roboto"/>
                <a:ea typeface="Roboto"/>
                <a:cs typeface="Roboto"/>
                <a:sym typeface="Roboto"/>
              </a:endParaRPr>
            </a:p>
          </p:txBody>
        </p:sp>
        <p:sp>
          <p:nvSpPr>
            <p:cNvPr id="235" name="Google Shape;235;p35"/>
            <p:cNvSpPr txBox="1"/>
            <p:nvPr/>
          </p:nvSpPr>
          <p:spPr>
            <a:xfrm>
              <a:off x="3739450" y="2057125"/>
              <a:ext cx="1624500" cy="2350500"/>
            </a:xfrm>
            <a:prstGeom prst="rect">
              <a:avLst/>
            </a:prstGeom>
            <a:solidFill>
              <a:schemeClr val="dk1"/>
            </a:solidFill>
            <a:ln>
              <a:noFill/>
            </a:ln>
          </p:spPr>
          <p:txBody>
            <a:bodyPr anchorCtr="0" anchor="t" bIns="91425" lIns="91425" spcFirstLastPara="1" rIns="91425" wrap="square" tIns="91425">
              <a:normAutofit fontScale="62500" lnSpcReduction="10000"/>
            </a:bodyPr>
            <a:lstStyle/>
            <a:p>
              <a:pPr indent="0" lvl="0" marL="0" rtl="0" algn="l">
                <a:lnSpc>
                  <a:spcPct val="115000"/>
                </a:lnSpc>
                <a:spcBef>
                  <a:spcPts val="1100"/>
                </a:spcBef>
                <a:spcAft>
                  <a:spcPts val="0"/>
                </a:spcAft>
                <a:buNone/>
              </a:pPr>
              <a:r>
                <a:rPr lang="en" sz="1200">
                  <a:solidFill>
                    <a:schemeClr val="lt1"/>
                  </a:solidFill>
                  <a:highlight>
                    <a:srgbClr val="FFFFFF"/>
                  </a:highlight>
                </a:rPr>
                <a:t>As a test, I tried:  song_recommendations('blues.00004.wav')</a:t>
              </a:r>
              <a:endParaRPr sz="1200">
                <a:solidFill>
                  <a:schemeClr val="lt1"/>
                </a:solidFill>
                <a:highlight>
                  <a:srgbClr val="FFFFFF"/>
                </a:highlight>
              </a:endParaRPr>
            </a:p>
            <a:p>
              <a:pPr indent="0" lvl="0" marL="0" rtl="0" algn="l">
                <a:lnSpc>
                  <a:spcPct val="115000"/>
                </a:lnSpc>
                <a:spcBef>
                  <a:spcPts val="1100"/>
                </a:spcBef>
                <a:spcAft>
                  <a:spcPts val="0"/>
                </a:spcAft>
                <a:buNone/>
              </a:pPr>
              <a:r>
                <a:rPr lang="en" sz="1200">
                  <a:solidFill>
                    <a:schemeClr val="lt1"/>
                  </a:solidFill>
                  <a:highlight>
                    <a:srgbClr val="FFFFFF"/>
                  </a:highlight>
                </a:rPr>
                <a:t>This outputted:</a:t>
              </a:r>
              <a:endParaRPr sz="1200">
                <a:solidFill>
                  <a:schemeClr val="lt1"/>
                </a:solidFill>
                <a:highlight>
                  <a:srgbClr val="FFFFFF"/>
                </a:highlight>
              </a:endParaRPr>
            </a:p>
            <a:p>
              <a:pPr indent="0" lvl="0" marL="0" rtl="0" algn="l">
                <a:lnSpc>
                  <a:spcPct val="115000"/>
                </a:lnSpc>
                <a:spcBef>
                  <a:spcPts val="1100"/>
                </a:spcBef>
                <a:spcAft>
                  <a:spcPts val="0"/>
                </a:spcAft>
                <a:buNone/>
              </a:pPr>
              <a:r>
                <a:rPr lang="en" sz="1050">
                  <a:solidFill>
                    <a:schemeClr val="lt1"/>
                  </a:solidFill>
                  <a:highlight>
                    <a:srgbClr val="FFFFFF"/>
                  </a:highlight>
                </a:rPr>
                <a:t>Top 3 most similar songs blues.00004.wav</a:t>
              </a:r>
              <a:endParaRPr sz="1050">
                <a:solidFill>
                  <a:schemeClr val="lt1"/>
                </a:solidFill>
                <a:highlight>
                  <a:srgbClr val="FFFFFF"/>
                </a:highlight>
              </a:endParaRPr>
            </a:p>
            <a:p>
              <a:pPr indent="0" lvl="0" marL="0" rtl="0" algn="l">
                <a:lnSpc>
                  <a:spcPct val="115000"/>
                </a:lnSpc>
                <a:spcBef>
                  <a:spcPts val="1100"/>
                </a:spcBef>
                <a:spcAft>
                  <a:spcPts val="0"/>
                </a:spcAft>
                <a:buNone/>
              </a:pPr>
              <a:r>
                <a:rPr lang="en" sz="1050">
                  <a:solidFill>
                    <a:schemeClr val="lt1"/>
                  </a:solidFill>
                  <a:highlight>
                    <a:srgbClr val="FFFFFF"/>
                  </a:highlight>
                </a:rPr>
                <a:t>filename</a:t>
              </a:r>
              <a:endParaRPr sz="1050">
                <a:solidFill>
                  <a:schemeClr val="lt1"/>
                </a:solidFill>
                <a:highlight>
                  <a:srgbClr val="FFFFFF"/>
                </a:highlight>
              </a:endParaRPr>
            </a:p>
            <a:p>
              <a:pPr indent="0" lvl="0" marL="0" rtl="0" algn="l">
                <a:lnSpc>
                  <a:spcPct val="115000"/>
                </a:lnSpc>
                <a:spcBef>
                  <a:spcPts val="1100"/>
                </a:spcBef>
                <a:spcAft>
                  <a:spcPts val="0"/>
                </a:spcAft>
                <a:buNone/>
              </a:pPr>
              <a:r>
                <a:rPr lang="en" sz="1050">
                  <a:solidFill>
                    <a:schemeClr val="lt1"/>
                  </a:solidFill>
                  <a:highlight>
                    <a:srgbClr val="FFFFFF"/>
                  </a:highlight>
                </a:rPr>
                <a:t>country.00093.wav    0.705598</a:t>
              </a:r>
              <a:endParaRPr sz="1050">
                <a:solidFill>
                  <a:schemeClr val="lt1"/>
                </a:solidFill>
                <a:highlight>
                  <a:srgbClr val="FFFFFF"/>
                </a:highlight>
              </a:endParaRPr>
            </a:p>
            <a:p>
              <a:pPr indent="0" lvl="0" marL="0" rtl="0" algn="l">
                <a:lnSpc>
                  <a:spcPct val="115000"/>
                </a:lnSpc>
                <a:spcBef>
                  <a:spcPts val="1100"/>
                </a:spcBef>
                <a:spcAft>
                  <a:spcPts val="0"/>
                </a:spcAft>
                <a:buNone/>
              </a:pPr>
              <a:r>
                <a:rPr lang="en" sz="1050">
                  <a:solidFill>
                    <a:schemeClr val="lt1"/>
                  </a:solidFill>
                  <a:highlight>
                    <a:srgbClr val="FFFFFF"/>
                  </a:highlight>
                </a:rPr>
                <a:t>country.00071.wav    0.678296</a:t>
              </a:r>
              <a:endParaRPr sz="1050">
                <a:solidFill>
                  <a:schemeClr val="lt1"/>
                </a:solidFill>
                <a:highlight>
                  <a:srgbClr val="FFFFFF"/>
                </a:highlight>
              </a:endParaRPr>
            </a:p>
            <a:p>
              <a:pPr indent="0" lvl="0" marL="0" rtl="0" algn="l">
                <a:lnSpc>
                  <a:spcPct val="115000"/>
                </a:lnSpc>
                <a:spcBef>
                  <a:spcPts val="1100"/>
                </a:spcBef>
                <a:spcAft>
                  <a:spcPts val="0"/>
                </a:spcAft>
                <a:buNone/>
              </a:pPr>
              <a:r>
                <a:rPr lang="en" sz="1050">
                  <a:solidFill>
                    <a:schemeClr val="lt1"/>
                  </a:solidFill>
                  <a:highlight>
                    <a:srgbClr val="FFFFFF"/>
                  </a:highlight>
                </a:rPr>
                <a:t>jazz.00002.wav       0.641255</a:t>
              </a:r>
              <a:endParaRPr sz="1050">
                <a:solidFill>
                  <a:schemeClr val="lt1"/>
                </a:solidFill>
                <a:highlight>
                  <a:srgbClr val="FFFFFF"/>
                </a:highlight>
              </a:endParaRPr>
            </a:p>
            <a:p>
              <a:pPr indent="0" lvl="0" marL="0" rtl="0" algn="l">
                <a:lnSpc>
                  <a:spcPct val="115000"/>
                </a:lnSpc>
                <a:spcBef>
                  <a:spcPts val="0"/>
                </a:spcBef>
                <a:spcAft>
                  <a:spcPts val="0"/>
                </a:spcAft>
                <a:buNone/>
              </a:pPr>
              <a:r>
                <a:rPr lang="en" sz="1050">
                  <a:solidFill>
                    <a:schemeClr val="lt1"/>
                  </a:solidFill>
                  <a:highlight>
                    <a:srgbClr val="FFFFFF"/>
                  </a:highlight>
                </a:rPr>
                <a:t>Name: blues.00004.wav, dtype: float64</a:t>
              </a:r>
              <a:endParaRPr sz="1050">
                <a:solidFill>
                  <a:schemeClr val="lt1"/>
                </a:solidFill>
                <a:highlight>
                  <a:srgbClr val="FFFFFF"/>
                </a:highlight>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236" name="Google Shape;236;p35"/>
          <p:cNvGrpSpPr/>
          <p:nvPr/>
        </p:nvGrpSpPr>
        <p:grpSpPr>
          <a:xfrm>
            <a:off x="5195350" y="1189775"/>
            <a:ext cx="2064000" cy="3217850"/>
            <a:chOff x="5195350" y="1189775"/>
            <a:chExt cx="2064000" cy="3217850"/>
          </a:xfrm>
        </p:grpSpPr>
        <p:sp>
          <p:nvSpPr>
            <p:cNvPr id="237" name="Google Shape;237;p35"/>
            <p:cNvSpPr/>
            <p:nvPr/>
          </p:nvSpPr>
          <p:spPr>
            <a:xfrm>
              <a:off x="5195350" y="1189775"/>
              <a:ext cx="2064000" cy="669000"/>
            </a:xfrm>
            <a:prstGeom prst="chevron">
              <a:avLst>
                <a:gd fmla="val 50000" name="adj"/>
              </a:avLst>
            </a:prstGeom>
            <a:solidFill>
              <a:srgbClr val="C413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Enjoying our results!</a:t>
              </a:r>
              <a:endParaRPr>
                <a:solidFill>
                  <a:srgbClr val="FFFFFF"/>
                </a:solidFill>
                <a:latin typeface="Roboto"/>
                <a:ea typeface="Roboto"/>
                <a:cs typeface="Roboto"/>
                <a:sym typeface="Roboto"/>
              </a:endParaRPr>
            </a:p>
          </p:txBody>
        </p:sp>
        <p:sp>
          <p:nvSpPr>
            <p:cNvPr id="238" name="Google Shape;238;p35"/>
            <p:cNvSpPr txBox="1"/>
            <p:nvPr/>
          </p:nvSpPr>
          <p:spPr>
            <a:xfrm>
              <a:off x="5461650" y="2057125"/>
              <a:ext cx="1624500" cy="2350500"/>
            </a:xfrm>
            <a:prstGeom prst="rect">
              <a:avLst/>
            </a:prstGeom>
            <a:solidFill>
              <a:schemeClr val="dk1"/>
            </a:solidFill>
            <a:ln>
              <a:noFill/>
            </a:ln>
          </p:spPr>
          <p:txBody>
            <a:bodyPr anchorCtr="0" anchor="t" bIns="91425" lIns="91425" spcFirstLastPara="1" rIns="91425" wrap="square" tIns="91425">
              <a:normAutofit fontScale="62500" lnSpcReduction="20000"/>
            </a:bodyPr>
            <a:lstStyle/>
            <a:p>
              <a:pPr indent="-272256" lvl="0" marL="457200" rtl="0" algn="l">
                <a:lnSpc>
                  <a:spcPct val="115000"/>
                </a:lnSpc>
                <a:spcBef>
                  <a:spcPts val="0"/>
                </a:spcBef>
                <a:spcAft>
                  <a:spcPts val="0"/>
                </a:spcAft>
                <a:buSzPct val="100000"/>
                <a:buFont typeface="Roboto"/>
                <a:buChar char="●"/>
              </a:pPr>
              <a:r>
                <a:rPr lang="en" sz="1100">
                  <a:latin typeface="Roboto"/>
                  <a:ea typeface="Roboto"/>
                  <a:cs typeface="Roboto"/>
                  <a:sym typeface="Roboto"/>
                </a:rPr>
                <a:t>Installing Playsound for interactiveness</a:t>
              </a:r>
              <a:endParaRPr sz="1100">
                <a:latin typeface="Roboto"/>
                <a:ea typeface="Roboto"/>
                <a:cs typeface="Roboto"/>
                <a:sym typeface="Roboto"/>
              </a:endParaRPr>
            </a:p>
            <a:p>
              <a:pPr indent="-272256" lvl="0" marL="457200" rtl="0" algn="l">
                <a:lnSpc>
                  <a:spcPct val="115000"/>
                </a:lnSpc>
                <a:spcBef>
                  <a:spcPts val="0"/>
                </a:spcBef>
                <a:spcAft>
                  <a:spcPts val="0"/>
                </a:spcAft>
                <a:buSzPct val="100000"/>
                <a:buFont typeface="Roboto"/>
                <a:buChar char="●"/>
              </a:pPr>
              <a:r>
                <a:rPr lang="en" sz="1100">
                  <a:latin typeface="Roboto"/>
                  <a:ea typeface="Roboto"/>
                  <a:cs typeface="Roboto"/>
                  <a:sym typeface="Roboto"/>
                </a:rPr>
                <a:t>Limitations:</a:t>
              </a:r>
              <a:endParaRPr sz="1100">
                <a:latin typeface="Roboto"/>
                <a:ea typeface="Roboto"/>
                <a:cs typeface="Roboto"/>
                <a:sym typeface="Roboto"/>
              </a:endParaRPr>
            </a:p>
            <a:p>
              <a:pPr indent="-272256" lvl="1" marL="914400" rtl="0" algn="l">
                <a:lnSpc>
                  <a:spcPct val="115000"/>
                </a:lnSpc>
                <a:spcBef>
                  <a:spcPts val="0"/>
                </a:spcBef>
                <a:spcAft>
                  <a:spcPts val="0"/>
                </a:spcAft>
                <a:buSzPct val="100000"/>
                <a:buFont typeface="Roboto"/>
                <a:buChar char="○"/>
              </a:pPr>
              <a:r>
                <a:rPr lang="en" sz="1100">
                  <a:latin typeface="Roboto"/>
                  <a:ea typeface="Roboto"/>
                  <a:cs typeface="Roboto"/>
                  <a:sym typeface="Roboto"/>
                </a:rPr>
                <a:t>Names of songs not included in CSV!</a:t>
              </a:r>
              <a:endParaRPr sz="1100">
                <a:latin typeface="Roboto"/>
                <a:ea typeface="Roboto"/>
                <a:cs typeface="Roboto"/>
                <a:sym typeface="Roboto"/>
              </a:endParaRPr>
            </a:p>
            <a:p>
              <a:pPr indent="-272256" lvl="0" marL="457200" rtl="0" algn="l">
                <a:lnSpc>
                  <a:spcPct val="115000"/>
                </a:lnSpc>
                <a:spcBef>
                  <a:spcPts val="0"/>
                </a:spcBef>
                <a:spcAft>
                  <a:spcPts val="0"/>
                </a:spcAft>
                <a:buSzPct val="91666"/>
                <a:buFont typeface="Roboto"/>
                <a:buChar char="●"/>
              </a:pPr>
              <a:r>
                <a:rPr lang="en" sz="1200">
                  <a:highlight>
                    <a:srgbClr val="FFFFFF"/>
                  </a:highlight>
                </a:rPr>
                <a:t>Most similar songs might not be within the same genre. This is particularly cool because music listeners may be able to explore outside of their favorite genres and find music that they normally would have never discovered!</a:t>
              </a:r>
              <a:endParaRPr sz="1100">
                <a:latin typeface="Roboto"/>
                <a:ea typeface="Roboto"/>
                <a:cs typeface="Roboto"/>
                <a:sym typeface="Robo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Exploration</a:t>
            </a:r>
            <a:endParaRPr/>
          </a:p>
        </p:txBody>
      </p:sp>
      <p:sp>
        <p:nvSpPr>
          <p:cNvPr id="244" name="Google Shape;244;p36"/>
          <p:cNvSpPr txBox="1"/>
          <p:nvPr>
            <p:ph idx="1" type="body"/>
          </p:nvPr>
        </p:nvSpPr>
        <p:spPr>
          <a:xfrm>
            <a:off x="311700" y="896475"/>
            <a:ext cx="8520600" cy="4123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lnSpcReduction="20000"/>
          </a:bodyPr>
          <a:lstStyle/>
          <a:p>
            <a:pPr indent="-298450" lvl="0" marL="457200" rtl="0" algn="l">
              <a:spcBef>
                <a:spcPts val="0"/>
              </a:spcBef>
              <a:spcAft>
                <a:spcPts val="0"/>
              </a:spcAft>
              <a:buClr>
                <a:schemeClr val="dk1"/>
              </a:buClr>
              <a:buSzPts val="1100"/>
              <a:buChar char="●"/>
            </a:pPr>
            <a:r>
              <a:rPr b="1" lang="en" sz="1700">
                <a:solidFill>
                  <a:schemeClr val="dk1"/>
                </a:solidFill>
              </a:rPr>
              <a:t> </a:t>
            </a:r>
            <a:r>
              <a:rPr lang="en" sz="1400">
                <a:solidFill>
                  <a:schemeClr val="dk1"/>
                </a:solidFill>
              </a:rPr>
              <a:t>Overall, although my model performed fairly well and was able to classify over 75% of songs correctly, I am curious about certain genres such as rock on which the model performed relatively poorly on. I was also surprised at  how well the model performed on pop, considering how we classify so many different types of music as “pop”. After all, the full name for pop is “popular music”. This may mean that although pop songs may all seem different, they must be pretty formulaic. In today’s music industry there are a few major songwriters that write the majority of super famous pop stars’ songs. I guess they do have the “secret” to success on their hands! Furthermore, I would like dive deeper into the features of popular songs</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 robust model must endure a variety of tests. Therefore, I would like to use a larger dataset with a greater variety of songs from all time periods in order to further tune my classification system</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It would be interesting to conduct a sentiment analysis on songs. Can we use song features instead of lyrics to determine whether a song is sad, happy, relaxing, angry, good for working out to etc? Can we build a system to find the “ideal” song for any mood we’d like to be in?</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Next Steps: Building a Front-end interface...</a:t>
            </a:r>
            <a:endParaRPr sz="14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250" name="Google Shape;250;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50">
                <a:solidFill>
                  <a:schemeClr val="dk1"/>
                </a:solidFill>
                <a:uFill>
                  <a:noFill/>
                </a:uFill>
                <a:hlinkClick r:id="rId3">
                  <a:extLst>
                    <a:ext uri="{A12FA001-AC4F-418D-AE19-62706E023703}">
                      <ahyp:hlinkClr val="tx"/>
                    </a:ext>
                  </a:extLst>
                </a:hlinkClick>
              </a:rPr>
              <a:t>http://marsyas.info/downloads/datasets.html)</a:t>
            </a:r>
            <a:endParaRPr sz="2000">
              <a:solidFill>
                <a:schemeClr val="dk1"/>
              </a:solidFill>
            </a:endParaRPr>
          </a:p>
          <a:p>
            <a:pPr indent="0" lvl="0" marL="0" rtl="0" algn="l">
              <a:spcBef>
                <a:spcPts val="1200"/>
              </a:spcBef>
              <a:spcAft>
                <a:spcPts val="0"/>
              </a:spcAft>
              <a:buNone/>
            </a:pPr>
            <a:r>
              <a:rPr lang="en" sz="1200" u="sng">
                <a:solidFill>
                  <a:schemeClr val="hlink"/>
                </a:solidFill>
                <a:hlinkClick r:id="rId4"/>
              </a:rPr>
              <a:t>https://study.com/academy/lesson/what-is-music-definition-terminology-characteristics.html</a:t>
            </a:r>
            <a:endParaRPr sz="1200">
              <a:solidFill>
                <a:schemeClr val="dk1"/>
              </a:solidFill>
            </a:endParaRPr>
          </a:p>
          <a:p>
            <a:pPr indent="0" lvl="0" marL="0" rtl="0" algn="l">
              <a:spcBef>
                <a:spcPts val="1200"/>
              </a:spcBef>
              <a:spcAft>
                <a:spcPts val="0"/>
              </a:spcAft>
              <a:buNone/>
            </a:pPr>
            <a:r>
              <a:rPr lang="en" sz="1200" u="sng">
                <a:solidFill>
                  <a:schemeClr val="hlink"/>
                </a:solidFill>
                <a:hlinkClick r:id="rId5"/>
              </a:rPr>
              <a:t>https://www.researchgate.net/publication/237054335_The_GTZAN_dataset_Its_contents_its_faults_their_effects_on_evaluation_and_its_future_use</a:t>
            </a:r>
            <a:endParaRPr sz="1200">
              <a:solidFill>
                <a:schemeClr val="dk1"/>
              </a:solidFill>
            </a:endParaRPr>
          </a:p>
          <a:p>
            <a:pPr indent="0" lvl="0" marL="0" rtl="0" algn="l">
              <a:spcBef>
                <a:spcPts val="1200"/>
              </a:spcBef>
              <a:spcAft>
                <a:spcPts val="1200"/>
              </a:spcAft>
              <a:buNone/>
            </a:pPr>
            <a:r>
              <a:t/>
            </a:r>
            <a:endParaRPr sz="1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2300">
                <a:solidFill>
                  <a:schemeClr val="dk1"/>
                </a:solidFill>
              </a:rPr>
              <a:t>Thank you to my mentor, Clara Marquardt, for all of your guidance!</a:t>
            </a:r>
            <a:endParaRPr sz="2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7" name="Google Shape;67;p15"/>
          <p:cNvSpPr txBox="1"/>
          <p:nvPr>
            <p:ph idx="1" type="body"/>
          </p:nvPr>
        </p:nvSpPr>
        <p:spPr>
          <a:xfrm>
            <a:off x="1855275" y="1264550"/>
            <a:ext cx="5067000" cy="3416400"/>
          </a:xfrm>
          <a:prstGeom prst="rect">
            <a:avLst/>
          </a:prstGeom>
          <a:noFill/>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Starting with the basics: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What is music?</a:t>
            </a:r>
            <a:endParaRPr>
              <a:solidFill>
                <a:schemeClr val="dk1"/>
              </a:solidFill>
            </a:endParaRPr>
          </a:p>
          <a:p>
            <a:pPr indent="0" lvl="0" marL="0" rtl="0" algn="l">
              <a:spcBef>
                <a:spcPts val="1200"/>
              </a:spcBef>
              <a:spcAft>
                <a:spcPts val="0"/>
              </a:spcAft>
              <a:buNone/>
            </a:pPr>
            <a:r>
              <a:rPr b="1" lang="en" sz="1400">
                <a:solidFill>
                  <a:schemeClr val="dk1"/>
                </a:solidFill>
              </a:rPr>
              <a:t>“Music</a:t>
            </a:r>
            <a:r>
              <a:rPr lang="en" sz="1400">
                <a:solidFill>
                  <a:schemeClr val="dk1"/>
                </a:solidFill>
              </a:rPr>
              <a:t> is a collection of coordinated sound or sounds. </a:t>
            </a:r>
            <a:r>
              <a:rPr b="1" lang="en" sz="1400">
                <a:solidFill>
                  <a:schemeClr val="dk1"/>
                </a:solidFill>
              </a:rPr>
              <a:t>Making music</a:t>
            </a:r>
            <a:r>
              <a:rPr lang="en" sz="1400">
                <a:solidFill>
                  <a:schemeClr val="dk1"/>
                </a:solidFill>
              </a:rPr>
              <a:t> is the process of putting sounds and tones in an order, often combining them to create a unified composition.”</a:t>
            </a:r>
            <a:endParaRPr sz="1400">
              <a:solidFill>
                <a:schemeClr val="dk1"/>
              </a:solidFill>
            </a:endParaRPr>
          </a:p>
          <a:p>
            <a:pPr indent="0" lvl="0" marL="0" rtl="0" algn="l">
              <a:spcBef>
                <a:spcPts val="1200"/>
              </a:spcBef>
              <a:spcAft>
                <a:spcPts val="0"/>
              </a:spcAft>
              <a:buNone/>
            </a:pPr>
            <a:r>
              <a:t/>
            </a:r>
            <a:endParaRPr sz="1400">
              <a:solidFill>
                <a:schemeClr val="dk1"/>
              </a:solidFill>
            </a:endParaRPr>
          </a:p>
          <a:p>
            <a:pPr indent="-317500" lvl="1" marL="914400" rtl="0" algn="l">
              <a:spcBef>
                <a:spcPts val="1200"/>
              </a:spcBef>
              <a:spcAft>
                <a:spcPts val="0"/>
              </a:spcAft>
              <a:buClr>
                <a:schemeClr val="dk1"/>
              </a:buClr>
              <a:buSzPts val="1400"/>
              <a:buChar char="○"/>
            </a:pPr>
            <a:r>
              <a:rPr lang="en">
                <a:solidFill>
                  <a:schemeClr val="dk1"/>
                </a:solidFill>
              </a:rPr>
              <a:t>What is a genre?</a:t>
            </a:r>
            <a:endParaRPr>
              <a:solidFill>
                <a:schemeClr val="dk1"/>
              </a:solidFill>
            </a:endParaRPr>
          </a:p>
          <a:p>
            <a:pPr indent="0" lvl="0" marL="0" rtl="0" algn="l">
              <a:spcBef>
                <a:spcPts val="1200"/>
              </a:spcBef>
              <a:spcAft>
                <a:spcPts val="0"/>
              </a:spcAft>
              <a:buNone/>
            </a:pPr>
            <a:r>
              <a:rPr lang="en" sz="1400">
                <a:solidFill>
                  <a:schemeClr val="dk1"/>
                </a:solidFill>
              </a:rPr>
              <a:t>“A music genre is a conventional category that identifies some pieces of music as belonging to a shared tradition or set of conventions.”</a:t>
            </a:r>
            <a:r>
              <a:rPr lang="en" sz="1400">
                <a:solidFill>
                  <a:schemeClr val="dk1"/>
                </a:solidFill>
              </a:rPr>
              <a:t> </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pic>
        <p:nvPicPr>
          <p:cNvPr id="68" name="Google Shape;68;p15"/>
          <p:cNvPicPr preferRelativeResize="0"/>
          <p:nvPr/>
        </p:nvPicPr>
        <p:blipFill rotWithShape="1">
          <a:blip r:embed="rId3">
            <a:alphaModFix/>
          </a:blip>
          <a:srcRect b="5990" l="0" r="0" t="3249"/>
          <a:stretch/>
        </p:blipFill>
        <p:spPr>
          <a:xfrm>
            <a:off x="100825" y="1464750"/>
            <a:ext cx="1651774" cy="1495425"/>
          </a:xfrm>
          <a:prstGeom prst="rect">
            <a:avLst/>
          </a:prstGeom>
          <a:noFill/>
          <a:ln>
            <a:noFill/>
          </a:ln>
        </p:spPr>
      </p:pic>
      <p:pic>
        <p:nvPicPr>
          <p:cNvPr id="69" name="Google Shape;69;p15"/>
          <p:cNvPicPr preferRelativeResize="0"/>
          <p:nvPr/>
        </p:nvPicPr>
        <p:blipFill>
          <a:blip r:embed="rId4">
            <a:alphaModFix/>
          </a:blip>
          <a:stretch>
            <a:fillRect/>
          </a:stretch>
        </p:blipFill>
        <p:spPr>
          <a:xfrm>
            <a:off x="6324600" y="445025"/>
            <a:ext cx="2076624" cy="1313951"/>
          </a:xfrm>
          <a:prstGeom prst="rect">
            <a:avLst/>
          </a:prstGeom>
          <a:noFill/>
          <a:ln>
            <a:noFill/>
          </a:ln>
        </p:spPr>
      </p:pic>
      <p:pic>
        <p:nvPicPr>
          <p:cNvPr id="70" name="Google Shape;70;p15"/>
          <p:cNvPicPr preferRelativeResize="0"/>
          <p:nvPr/>
        </p:nvPicPr>
        <p:blipFill>
          <a:blip r:embed="rId5">
            <a:alphaModFix/>
          </a:blip>
          <a:stretch>
            <a:fillRect/>
          </a:stretch>
        </p:blipFill>
        <p:spPr>
          <a:xfrm>
            <a:off x="6518874" y="2571750"/>
            <a:ext cx="1778775" cy="1187826"/>
          </a:xfrm>
          <a:prstGeom prst="rect">
            <a:avLst/>
          </a:prstGeom>
          <a:noFill/>
          <a:ln>
            <a:noFill/>
          </a:ln>
        </p:spPr>
      </p:pic>
      <p:pic>
        <p:nvPicPr>
          <p:cNvPr id="71" name="Google Shape;71;p15"/>
          <p:cNvPicPr preferRelativeResize="0"/>
          <p:nvPr/>
        </p:nvPicPr>
        <p:blipFill>
          <a:blip r:embed="rId6">
            <a:alphaModFix/>
          </a:blip>
          <a:stretch>
            <a:fillRect/>
          </a:stretch>
        </p:blipFill>
        <p:spPr>
          <a:xfrm>
            <a:off x="151402" y="3525775"/>
            <a:ext cx="1703875" cy="124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Is it possible to build a genre classifier</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If so, will it be more difficult to correctly classify some genres vs. others?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How many features should we use in order to strike a balance between accuracy and efficiency?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Is it possible to build a music recommendation system based on the features extracted from songs?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 used</a:t>
            </a:r>
            <a:endParaRPr/>
          </a:p>
        </p:txBody>
      </p:sp>
      <p:sp>
        <p:nvSpPr>
          <p:cNvPr id="83" name="Google Shape;83;p17"/>
          <p:cNvSpPr txBox="1"/>
          <p:nvPr>
            <p:ph idx="1" type="body"/>
          </p:nvPr>
        </p:nvSpPr>
        <p:spPr>
          <a:xfrm>
            <a:off x="311700" y="1152475"/>
            <a:ext cx="8520600" cy="3416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GZAN dataset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Public database purposefully used created for the evaluation of music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Collected between 2000-2001 from a variety of sources: personal CDs, radio microphone recordings in order to represent all types of recording conditions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Dataset used: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CSV file containing mean and variance computed over 60 </a:t>
            </a:r>
            <a:r>
              <a:rPr lang="en">
                <a:solidFill>
                  <a:schemeClr val="dk1"/>
                </a:solidFill>
              </a:rPr>
              <a:t>features</a:t>
            </a:r>
            <a:r>
              <a:rPr lang="en">
                <a:solidFill>
                  <a:schemeClr val="dk1"/>
                </a:solidFill>
              </a:rPr>
              <a:t> that can be extracted from a 30 </a:t>
            </a:r>
            <a:r>
              <a:rPr lang="en">
                <a:solidFill>
                  <a:schemeClr val="dk1"/>
                </a:solidFill>
              </a:rPr>
              <a:t>second</a:t>
            </a:r>
            <a:r>
              <a:rPr lang="en">
                <a:solidFill>
                  <a:schemeClr val="dk1"/>
                </a:solidFill>
              </a:rPr>
              <a:t>  audio file</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graphicFrame>
        <p:nvGraphicFramePr>
          <p:cNvPr id="88" name="Google Shape;88;p18"/>
          <p:cNvGraphicFramePr/>
          <p:nvPr/>
        </p:nvGraphicFramePr>
        <p:xfrm>
          <a:off x="84388" y="-58390"/>
          <a:ext cx="3000000" cy="3000000"/>
        </p:xfrm>
        <a:graphic>
          <a:graphicData uri="http://schemas.openxmlformats.org/drawingml/2006/table">
            <a:tbl>
              <a:tblPr>
                <a:noFill/>
                <a:tableStyleId>{FB810925-A9C4-42A3-82DA-3D00593515C9}</a:tableStyleId>
              </a:tblPr>
              <a:tblGrid>
                <a:gridCol w="2361250"/>
                <a:gridCol w="6613975"/>
              </a:tblGrid>
              <a:tr h="386475">
                <a:tc>
                  <a:txBody>
                    <a:bodyPr/>
                    <a:lstStyle/>
                    <a:p>
                      <a:pPr indent="0" lvl="0" marL="0" rtl="0" algn="ctr">
                        <a:spcBef>
                          <a:spcPts val="0"/>
                        </a:spcBef>
                        <a:spcAft>
                          <a:spcPts val="0"/>
                        </a:spcAft>
                        <a:buNone/>
                      </a:pPr>
                      <a:r>
                        <a:rPr b="1" lang="en">
                          <a:solidFill>
                            <a:schemeClr val="lt1"/>
                          </a:solidFill>
                        </a:rPr>
                        <a:t>Extracted Feature Name</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t>Definition</a:t>
                      </a:r>
                      <a:endParaRPr b="1"/>
                    </a:p>
                  </a:txBody>
                  <a:tcPr marT="91425" marB="91425" marR="91425" marL="91425">
                    <a:lnL cap="flat" cmpd="sng" w="9525">
                      <a:solidFill>
                        <a:schemeClr val="lt1"/>
                      </a:solidFill>
                      <a:prstDash val="solid"/>
                      <a:round/>
                      <a:headEnd len="sm" w="sm" type="none"/>
                      <a:tailEnd len="sm" w="sm" type="none"/>
                    </a:lnL>
                    <a:lnB cap="flat" cmpd="sng" w="12700">
                      <a:solidFill>
                        <a:srgbClr val="000000"/>
                      </a:solidFill>
                      <a:prstDash val="solid"/>
                      <a:round/>
                      <a:headEnd len="sm" w="sm" type="none"/>
                      <a:tailEnd len="sm" w="sm" type="none"/>
                    </a:lnB>
                  </a:tcPr>
                </a:tc>
              </a:tr>
              <a:tr h="592125">
                <a:tc>
                  <a:txBody>
                    <a:bodyPr/>
                    <a:lstStyle/>
                    <a:p>
                      <a:pPr indent="0" lvl="0" marL="0" rtl="0" algn="ctr">
                        <a:spcBef>
                          <a:spcPts val="0"/>
                        </a:spcBef>
                        <a:spcAft>
                          <a:spcPts val="0"/>
                        </a:spcAft>
                        <a:buNone/>
                      </a:pPr>
                      <a:r>
                        <a:rPr b="1" lang="en">
                          <a:solidFill>
                            <a:schemeClr val="lt1"/>
                          </a:solidFill>
                        </a:rPr>
                        <a:t>MFCC</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1100"/>
                        </a:spcBef>
                        <a:spcAft>
                          <a:spcPts val="0"/>
                        </a:spcAft>
                        <a:buNone/>
                      </a:pPr>
                      <a:r>
                        <a:rPr lang="en" sz="1050"/>
                        <a:t>In sound processing, the mel-frequency cepstrum is a representation of the short-term power spectrum of a sound, based on a linear cosine transform of a log power spectrum on a nonlinear mel scale of frequency. Mel-frequency cepstral coefficients are coefficients that collectively make up an MFC.</a:t>
                      </a:r>
                      <a:endParaRPr sz="1200"/>
                    </a:p>
                  </a:txBody>
                  <a:tcPr marT="63500" marB="63500" marR="63500" marL="63500">
                    <a:lnL cap="flat" cmpd="sng" w="12700">
                      <a:solidFill>
                        <a:schemeClr val="lt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4425">
                <a:tc>
                  <a:txBody>
                    <a:bodyPr/>
                    <a:lstStyle/>
                    <a:p>
                      <a:pPr indent="0" lvl="0" marL="0" rtl="0" algn="ctr">
                        <a:spcBef>
                          <a:spcPts val="1100"/>
                        </a:spcBef>
                        <a:spcAft>
                          <a:spcPts val="0"/>
                        </a:spcAft>
                        <a:buNone/>
                      </a:pPr>
                      <a:r>
                        <a:rPr b="1" lang="en">
                          <a:solidFill>
                            <a:schemeClr val="lt1"/>
                          </a:solidFill>
                        </a:rPr>
                        <a:t>RMS</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1100"/>
                        </a:spcBef>
                        <a:spcAft>
                          <a:spcPts val="0"/>
                        </a:spcAft>
                        <a:buNone/>
                      </a:pPr>
                      <a:r>
                        <a:rPr lang="en" sz="1050"/>
                        <a:t>This is the root-mean-square (RMS) value for each frame from each audio file. It is the the total value of the effective value</a:t>
                      </a:r>
                      <a:endParaRPr sz="1050"/>
                    </a:p>
                    <a:p>
                      <a:pPr indent="0" lvl="0" marL="0" rtl="0" algn="l">
                        <a:spcBef>
                          <a:spcPts val="0"/>
                        </a:spcBef>
                        <a:spcAft>
                          <a:spcPts val="0"/>
                        </a:spcAft>
                        <a:buNone/>
                      </a:pPr>
                      <a:r>
                        <a:t/>
                      </a:r>
                      <a:endParaRPr sz="1200"/>
                    </a:p>
                  </a:txBody>
                  <a:tcPr marT="63500" marB="63500" marR="63500" marL="63500">
                    <a:lnL cap="flat" cmpd="sng" w="12700">
                      <a:solidFill>
                        <a:schemeClr val="lt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4425">
                <a:tc>
                  <a:txBody>
                    <a:bodyPr/>
                    <a:lstStyle/>
                    <a:p>
                      <a:pPr indent="0" lvl="0" marL="0" rtl="0" algn="ctr">
                        <a:spcBef>
                          <a:spcPts val="1100"/>
                        </a:spcBef>
                        <a:spcAft>
                          <a:spcPts val="0"/>
                        </a:spcAft>
                        <a:buNone/>
                      </a:pPr>
                      <a:r>
                        <a:rPr b="1" lang="en">
                          <a:solidFill>
                            <a:schemeClr val="lt1"/>
                          </a:solidFill>
                        </a:rPr>
                        <a:t>Spectral centroid</a:t>
                      </a:r>
                      <a:endParaRPr b="1">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1100"/>
                        </a:spcBef>
                        <a:spcAft>
                          <a:spcPts val="0"/>
                        </a:spcAft>
                        <a:buNone/>
                      </a:pPr>
                      <a:r>
                        <a:rPr lang="en" sz="1050"/>
                        <a:t>The spectral centroid is a measure used in digital signal processing to characterise a spectrum. It indicates where the center of mass of the spectrum is located</a:t>
                      </a:r>
                      <a:endParaRPr sz="1050"/>
                    </a:p>
                    <a:p>
                      <a:pPr indent="0" lvl="0" marL="0" rtl="0" algn="l">
                        <a:spcBef>
                          <a:spcPts val="0"/>
                        </a:spcBef>
                        <a:spcAft>
                          <a:spcPts val="0"/>
                        </a:spcAft>
                        <a:buNone/>
                      </a:pPr>
                      <a:r>
                        <a:t/>
                      </a:r>
                      <a:endParaRPr sz="1200"/>
                    </a:p>
                  </a:txBody>
                  <a:tcPr marT="63500" marB="63500" marR="63500" marL="63500">
                    <a:lnL cap="flat" cmpd="sng" w="12700">
                      <a:solidFill>
                        <a:schemeClr val="lt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94575">
                <a:tc>
                  <a:txBody>
                    <a:bodyPr/>
                    <a:lstStyle/>
                    <a:p>
                      <a:pPr indent="0" lvl="0" marL="0" rtl="0" algn="ctr">
                        <a:spcBef>
                          <a:spcPts val="1100"/>
                        </a:spcBef>
                        <a:spcAft>
                          <a:spcPts val="0"/>
                        </a:spcAft>
                        <a:buNone/>
                      </a:pPr>
                      <a:r>
                        <a:rPr b="1" lang="en">
                          <a:solidFill>
                            <a:schemeClr val="lt1"/>
                          </a:solidFill>
                        </a:rPr>
                        <a:t>Chroma stft</a:t>
                      </a:r>
                      <a:endParaRPr b="1">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1100"/>
                        </a:spcBef>
                        <a:spcAft>
                          <a:spcPts val="0"/>
                        </a:spcAft>
                        <a:buNone/>
                      </a:pPr>
                      <a:r>
                        <a:rPr lang="en" sz="1050"/>
                        <a:t>This is a chromagram from a waveform or power spectrogram. Transformation of a signal's time-frequency properties into a temporally varying precursor of pitch.</a:t>
                      </a:r>
                      <a:endParaRPr sz="1200"/>
                    </a:p>
                  </a:txBody>
                  <a:tcPr marT="63500" marB="63500" marR="63500" marL="63500">
                    <a:lnL cap="flat" cmpd="sng" w="12700">
                      <a:solidFill>
                        <a:schemeClr val="lt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6050">
                <a:tc>
                  <a:txBody>
                    <a:bodyPr/>
                    <a:lstStyle/>
                    <a:p>
                      <a:pPr indent="0" lvl="0" marL="0" rtl="0" algn="ctr">
                        <a:spcBef>
                          <a:spcPts val="1100"/>
                        </a:spcBef>
                        <a:spcAft>
                          <a:spcPts val="0"/>
                        </a:spcAft>
                        <a:buNone/>
                      </a:pPr>
                      <a:r>
                        <a:rPr b="1" lang="en">
                          <a:solidFill>
                            <a:schemeClr val="lt1"/>
                          </a:solidFill>
                        </a:rPr>
                        <a:t>Spectral bandwidth</a:t>
                      </a:r>
                      <a:endParaRPr b="1">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1100"/>
                        </a:spcBef>
                        <a:spcAft>
                          <a:spcPts val="0"/>
                        </a:spcAft>
                        <a:buNone/>
                      </a:pPr>
                      <a:r>
                        <a:rPr lang="en" sz="1050"/>
                        <a:t> It is the Wavelength interval in which a radiated spectral quantity is not less than half its maximum value. It is a measure of the extent of the Spectrum.</a:t>
                      </a:r>
                      <a:endParaRPr sz="1200"/>
                    </a:p>
                  </a:txBody>
                  <a:tcPr marT="63500" marB="63500" marR="63500" marL="63500">
                    <a:lnL cap="flat" cmpd="sng" w="12700">
                      <a:solidFill>
                        <a:schemeClr val="lt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8275">
                <a:tc>
                  <a:txBody>
                    <a:bodyPr/>
                    <a:lstStyle/>
                    <a:p>
                      <a:pPr indent="0" lvl="0" marL="0" rtl="0" algn="ctr">
                        <a:spcBef>
                          <a:spcPts val="1100"/>
                        </a:spcBef>
                        <a:spcAft>
                          <a:spcPts val="0"/>
                        </a:spcAft>
                        <a:buNone/>
                      </a:pPr>
                      <a:r>
                        <a:rPr b="1" lang="en"/>
                        <a:t>Rolloff </a:t>
                      </a:r>
                      <a:endParaRPr b="1"/>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1100"/>
                        </a:spcBef>
                        <a:spcAft>
                          <a:spcPts val="0"/>
                        </a:spcAft>
                        <a:buNone/>
                      </a:pPr>
                      <a:r>
                        <a:rPr lang="en" sz="1050"/>
                        <a:t>A frequency response which falls gradually above or below a certain frequency limit</a:t>
                      </a:r>
                      <a:endParaRPr sz="1200"/>
                    </a:p>
                  </a:txBody>
                  <a:tcPr marT="63500" marB="63500" marR="63500" marL="63500">
                    <a:lnL cap="flat" cmpd="sng" w="12700">
                      <a:solidFill>
                        <a:schemeClr val="lt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4425">
                <a:tc>
                  <a:txBody>
                    <a:bodyPr/>
                    <a:lstStyle/>
                    <a:p>
                      <a:pPr indent="0" lvl="0" marL="0" rtl="0" algn="ctr">
                        <a:spcBef>
                          <a:spcPts val="1100"/>
                        </a:spcBef>
                        <a:spcAft>
                          <a:spcPts val="0"/>
                        </a:spcAft>
                        <a:buNone/>
                      </a:pPr>
                      <a:r>
                        <a:rPr b="1" lang="en"/>
                        <a:t>Zero crossing rate </a:t>
                      </a:r>
                      <a:endParaRPr b="1"/>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1100"/>
                        </a:spcBef>
                        <a:spcAft>
                          <a:spcPts val="0"/>
                        </a:spcAft>
                        <a:buNone/>
                      </a:pPr>
                      <a:r>
                        <a:rPr lang="en" sz="1050"/>
                        <a:t>The zero-crossing rate is the rate at which a signal changes from positive to zero to negative or from negative to zero to positive.</a:t>
                      </a:r>
                      <a:endParaRPr sz="1200"/>
                    </a:p>
                    <a:p>
                      <a:pPr indent="0" lvl="0" marL="0" rtl="0" algn="l">
                        <a:spcBef>
                          <a:spcPts val="0"/>
                        </a:spcBef>
                        <a:spcAft>
                          <a:spcPts val="0"/>
                        </a:spcAft>
                        <a:buNone/>
                      </a:pPr>
                      <a:r>
                        <a:t/>
                      </a:r>
                      <a:endParaRPr sz="1200"/>
                    </a:p>
                  </a:txBody>
                  <a:tcPr marT="63500" marB="63500" marR="63500" marL="63500">
                    <a:lnL cap="flat" cmpd="sng" w="12700">
                      <a:solidFill>
                        <a:schemeClr val="lt1"/>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4425">
                <a:tc>
                  <a:txBody>
                    <a:bodyPr/>
                    <a:lstStyle/>
                    <a:p>
                      <a:pPr indent="0" lvl="0" marL="0" rtl="0" algn="ctr">
                        <a:spcBef>
                          <a:spcPts val="1100"/>
                        </a:spcBef>
                        <a:spcAft>
                          <a:spcPts val="0"/>
                        </a:spcAft>
                        <a:buNone/>
                      </a:pPr>
                      <a:r>
                        <a:rPr b="1" lang="en"/>
                        <a:t>Harmony </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1100"/>
                        </a:spcBef>
                        <a:spcAft>
                          <a:spcPts val="0"/>
                        </a:spcAft>
                        <a:buNone/>
                      </a:pPr>
                      <a:r>
                        <a:rPr lang="en" sz="1050"/>
                        <a:t>Harmony arises in music when two or more notes sound at the same time. The values are the quantified dissimilarities between two sequences of musical chords.</a:t>
                      </a:r>
                      <a:endParaRPr sz="1200"/>
                    </a:p>
                    <a:p>
                      <a:pPr indent="0" lvl="0" marL="0" rtl="0" algn="l">
                        <a:spcBef>
                          <a:spcPts val="0"/>
                        </a:spcBef>
                        <a:spcAft>
                          <a:spcPts val="0"/>
                        </a:spcAft>
                        <a:buNone/>
                      </a:pPr>
                      <a:r>
                        <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38275">
                <a:tc>
                  <a:txBody>
                    <a:bodyPr/>
                    <a:lstStyle/>
                    <a:p>
                      <a:pPr indent="0" lvl="0" marL="0" rtl="0" algn="ctr">
                        <a:spcBef>
                          <a:spcPts val="1100"/>
                        </a:spcBef>
                        <a:spcAft>
                          <a:spcPts val="0"/>
                        </a:spcAft>
                        <a:buNone/>
                      </a:pPr>
                      <a:r>
                        <a:rPr b="1" lang="en"/>
                        <a:t>Tempo</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1100"/>
                        </a:spcBef>
                        <a:spcAft>
                          <a:spcPts val="0"/>
                        </a:spcAft>
                        <a:buNone/>
                      </a:pPr>
                      <a:r>
                        <a:rPr lang="en" sz="1050"/>
                        <a:t>The speed at which a passage of music is played</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2150850"/>
            <a:ext cx="8520600" cy="841800"/>
          </a:xfrm>
          <a:prstGeom prst="rect">
            <a:avLst/>
          </a:prstGeom>
          <a:solidFill>
            <a:srgbClr val="0000FF"/>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Exploratory Data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 &amp; Wrangling</a:t>
            </a:r>
            <a:endParaRPr/>
          </a:p>
        </p:txBody>
      </p:sp>
      <p:sp>
        <p:nvSpPr>
          <p:cNvPr id="99" name="Google Shape;99;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Checking for null values and extraneous data</a:t>
            </a:r>
            <a:endParaRPr/>
          </a:p>
          <a:p>
            <a:pPr indent="-310832" lvl="1" marL="914400" rtl="0" algn="l">
              <a:spcBef>
                <a:spcPts val="0"/>
              </a:spcBef>
              <a:spcAft>
                <a:spcPts val="0"/>
              </a:spcAft>
              <a:buSzPct val="100000"/>
              <a:buChar char="○"/>
            </a:pPr>
            <a:r>
              <a:rPr lang="en"/>
              <a:t>Percentage of outliers for each </a:t>
            </a:r>
            <a:r>
              <a:rPr lang="en"/>
              <a:t>feature</a:t>
            </a:r>
            <a:r>
              <a:rPr lang="en"/>
              <a:t> was small (&lt; or = to 3.1%)</a:t>
            </a:r>
            <a:endParaRPr/>
          </a:p>
          <a:p>
            <a:pPr indent="-310832" lvl="1" marL="914400" rtl="0" algn="l">
              <a:spcBef>
                <a:spcPts val="0"/>
              </a:spcBef>
              <a:spcAft>
                <a:spcPts val="0"/>
              </a:spcAft>
              <a:buSzPct val="100000"/>
              <a:buChar char="○"/>
            </a:pPr>
            <a:r>
              <a:rPr lang="en"/>
              <a:t>Conclusion: keep outliers in data as it wa extracted from audio via machine and </a:t>
            </a:r>
            <a:r>
              <a:rPr lang="en"/>
              <a:t>unlikely</a:t>
            </a:r>
            <a:r>
              <a:rPr lang="en"/>
              <a:t> to be a clerical error</a:t>
            </a:r>
            <a:endParaRPr/>
          </a:p>
          <a:p>
            <a:pPr indent="-334327" lvl="0" marL="457200" rtl="0" algn="l">
              <a:spcBef>
                <a:spcPts val="0"/>
              </a:spcBef>
              <a:spcAft>
                <a:spcPts val="0"/>
              </a:spcAft>
              <a:buSzPct val="100000"/>
              <a:buChar char="●"/>
            </a:pPr>
            <a:r>
              <a:rPr lang="en"/>
              <a:t>Overview of </a:t>
            </a:r>
            <a:r>
              <a:rPr lang="en"/>
              <a:t>genre</a:t>
            </a:r>
            <a:r>
              <a:rPr lang="en"/>
              <a:t> statistics</a:t>
            </a:r>
            <a:endParaRPr/>
          </a:p>
          <a:p>
            <a:pPr indent="-310832" lvl="1" marL="914400" rtl="0" algn="l">
              <a:spcBef>
                <a:spcPts val="0"/>
              </a:spcBef>
              <a:spcAft>
                <a:spcPts val="0"/>
              </a:spcAft>
              <a:buSzPct val="100000"/>
              <a:buChar char="○"/>
            </a:pPr>
            <a:r>
              <a:rPr lang="en"/>
              <a:t>Standard deviation of feature values tells us </a:t>
            </a:r>
            <a:r>
              <a:rPr lang="en"/>
              <a:t>valuable</a:t>
            </a:r>
            <a:r>
              <a:rPr lang="en"/>
              <a:t> insights that confirm our beliefs</a:t>
            </a:r>
            <a:endParaRPr/>
          </a:p>
          <a:p>
            <a:pPr indent="-310832" lvl="2" marL="1371600" rtl="0" algn="l">
              <a:spcBef>
                <a:spcPts val="0"/>
              </a:spcBef>
              <a:spcAft>
                <a:spcPts val="0"/>
              </a:spcAft>
              <a:buSzPct val="100000"/>
              <a:buChar char="■"/>
            </a:pPr>
            <a:r>
              <a:rPr lang="en"/>
              <a:t>For example: classical music has much higher variance than disco because classical music tends to encompass a variety of speeds, moods, </a:t>
            </a:r>
            <a:r>
              <a:rPr lang="en"/>
              <a:t>whereas</a:t>
            </a:r>
            <a:r>
              <a:rPr lang="en"/>
              <a:t> disco=good for dancing=relatively standard tempo</a:t>
            </a:r>
            <a:endParaRPr/>
          </a:p>
        </p:txBody>
      </p:sp>
      <p:graphicFrame>
        <p:nvGraphicFramePr>
          <p:cNvPr id="100" name="Google Shape;100;p20"/>
          <p:cNvGraphicFramePr/>
          <p:nvPr/>
        </p:nvGraphicFramePr>
        <p:xfrm>
          <a:off x="5542100" y="476250"/>
          <a:ext cx="3000000" cy="3000000"/>
        </p:xfrm>
        <a:graphic>
          <a:graphicData uri="http://schemas.openxmlformats.org/drawingml/2006/table">
            <a:tbl>
              <a:tblPr>
                <a:noFill/>
                <a:tableStyleId>{FB810925-A9C4-42A3-82DA-3D00593515C9}</a:tableStyleId>
              </a:tblPr>
              <a:tblGrid>
                <a:gridCol w="1362550"/>
                <a:gridCol w="1286850"/>
              </a:tblGrid>
              <a:tr h="381000">
                <a:tc>
                  <a:txBody>
                    <a:bodyPr/>
                    <a:lstStyle/>
                    <a:p>
                      <a:pPr indent="0" lvl="0" marL="0" rtl="0" algn="ctr">
                        <a:spcBef>
                          <a:spcPts val="0"/>
                        </a:spcBef>
                        <a:spcAft>
                          <a:spcPts val="0"/>
                        </a:spcAft>
                        <a:buNone/>
                      </a:pPr>
                      <a:r>
                        <a:rPr b="1" lang="en">
                          <a:solidFill>
                            <a:schemeClr val="dk1"/>
                          </a:solidFill>
                        </a:rPr>
                        <a:t>Genre</a:t>
                      </a:r>
                      <a:endParaRPr b="1">
                        <a:solidFill>
                          <a:schemeClr val="dk1"/>
                        </a:solidFill>
                      </a:endParaRPr>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Tempo Std</a:t>
                      </a:r>
                      <a:endParaRPr b="1">
                        <a:solidFill>
                          <a:schemeClr val="dk1"/>
                        </a:solidFill>
                      </a:endParaRPr>
                    </a:p>
                  </a:txBody>
                  <a:tcPr marT="91425" marB="91425" marR="91425" marL="91425">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blues</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31.791720</a:t>
                      </a:r>
                      <a:endParaRPr sz="10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highlight>
                            <a:srgbClr val="3C78D8"/>
                          </a:highlight>
                        </a:rPr>
                        <a:t>classical</a:t>
                      </a:r>
                      <a:endParaRPr>
                        <a:solidFill>
                          <a:schemeClr val="dk1"/>
                        </a:solidFill>
                        <a:highlight>
                          <a:srgbClr val="3C78D8"/>
                        </a:high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highlight>
                            <a:srgbClr val="3C78D8"/>
                          </a:highlight>
                        </a:rPr>
                        <a:t>33.699610</a:t>
                      </a:r>
                      <a:endParaRPr sz="1000">
                        <a:solidFill>
                          <a:schemeClr val="dk1"/>
                        </a:solidFill>
                        <a:highlight>
                          <a:srgbClr val="3C78D8"/>
                        </a:high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country</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29.639760</a:t>
                      </a:r>
                      <a:endParaRPr sz="10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tcPr>
                </a:tc>
              </a:tr>
              <a:tr h="381000">
                <a:tc>
                  <a:txBody>
                    <a:bodyPr/>
                    <a:lstStyle/>
                    <a:p>
                      <a:pPr indent="0" lvl="0" marL="0" rtl="0" algn="ctr">
                        <a:spcBef>
                          <a:spcPts val="0"/>
                        </a:spcBef>
                        <a:spcAft>
                          <a:spcPts val="0"/>
                        </a:spcAft>
                        <a:buNone/>
                      </a:pPr>
                      <a:r>
                        <a:rPr lang="en">
                          <a:solidFill>
                            <a:schemeClr val="dk1"/>
                          </a:solidFill>
                          <a:highlight>
                            <a:srgbClr val="0000FF"/>
                          </a:highlight>
                        </a:rPr>
                        <a:t>disco</a:t>
                      </a:r>
                      <a:endParaRPr>
                        <a:solidFill>
                          <a:schemeClr val="dk1"/>
                        </a:solidFill>
                        <a:highlight>
                          <a:srgbClr val="0000FF"/>
                        </a:highlight>
                      </a:endParaRPr>
                    </a:p>
                  </a:txBody>
                  <a:tcPr marT="91425" marB="91425" marR="91425" marL="91425" anchor="ctr">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highlight>
                            <a:srgbClr val="0000FF"/>
                          </a:highlight>
                        </a:rPr>
                        <a:t>14.224123</a:t>
                      </a:r>
                      <a:endParaRPr sz="1000">
                        <a:solidFill>
                          <a:schemeClr val="dk1"/>
                        </a:solidFill>
                        <a:highlight>
                          <a:srgbClr val="0000FF"/>
                        </a:highlight>
                      </a:endParaRPr>
                    </a:p>
                    <a:p>
                      <a:pPr indent="0" lvl="0" marL="0" rtl="0" algn="ctr">
                        <a:lnSpc>
                          <a:spcPct val="115000"/>
                        </a:lnSpc>
                        <a:spcBef>
                          <a:spcPts val="0"/>
                        </a:spcBef>
                        <a:spcAft>
                          <a:spcPts val="0"/>
                        </a:spcAft>
                        <a:buNone/>
                      </a:pPr>
                      <a:r>
                        <a:t/>
                      </a:r>
                      <a:endParaRPr sz="1000">
                        <a:solidFill>
                          <a:schemeClr val="dk1"/>
                        </a:solidFill>
                        <a:highlight>
                          <a:srgbClr val="0000FF"/>
                        </a:highlight>
                      </a:endParaRPr>
                    </a:p>
                  </a:txBody>
                  <a:tcPr marT="57150" marB="57150" marR="57150" marL="57150" anchor="ctr"/>
                </a:tc>
              </a:tr>
              <a:tr h="381000">
                <a:tc>
                  <a:txBody>
                    <a:bodyPr/>
                    <a:lstStyle/>
                    <a:p>
                      <a:pPr indent="0" lvl="0" marL="0" rtl="0" algn="ctr">
                        <a:spcBef>
                          <a:spcPts val="0"/>
                        </a:spcBef>
                        <a:spcAft>
                          <a:spcPts val="0"/>
                        </a:spcAft>
                        <a:buNone/>
                      </a:pPr>
                      <a:r>
                        <a:rPr lang="en">
                          <a:solidFill>
                            <a:schemeClr val="dk1"/>
                          </a:solidFill>
                        </a:rPr>
                        <a:t>hiphop</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27.72853</a:t>
                      </a:r>
                      <a:endParaRPr sz="10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jazz</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30.645780</a:t>
                      </a:r>
                      <a:endParaRPr sz="10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tcPr>
                </a:tc>
              </a:tr>
              <a:tr h="381000">
                <a:tc>
                  <a:txBody>
                    <a:bodyPr/>
                    <a:lstStyle/>
                    <a:p>
                      <a:pPr indent="0" lvl="0" marL="0" rtl="0" algn="ctr">
                        <a:spcBef>
                          <a:spcPts val="0"/>
                        </a:spcBef>
                        <a:spcAft>
                          <a:spcPts val="0"/>
                        </a:spcAft>
                        <a:buNone/>
                      </a:pPr>
                      <a:r>
                        <a:rPr lang="en">
                          <a:solidFill>
                            <a:schemeClr val="dk1"/>
                          </a:solidFill>
                        </a:rPr>
                        <a:t>metal</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chemeClr val="dk1"/>
                          </a:solidFill>
                        </a:rPr>
                        <a:t>25.121054</a:t>
                      </a:r>
                      <a:endParaRPr sz="1000">
                        <a:solidFill>
                          <a:schemeClr val="dk1"/>
                        </a:solidFill>
                      </a:endParaRPr>
                    </a:p>
                    <a:p>
                      <a:pPr indent="0" lvl="0" marL="0" rtl="0" algn="ctr">
                        <a:lnSpc>
                          <a:spcPct val="115000"/>
                        </a:lnSpc>
                        <a:spcBef>
                          <a:spcPts val="0"/>
                        </a:spcBef>
                        <a:spcAft>
                          <a:spcPts val="0"/>
                        </a:spcAft>
                        <a:buNone/>
                      </a:pPr>
                      <a:r>
                        <a:t/>
                      </a:r>
                      <a:endParaRPr sz="1000">
                        <a:solidFill>
                          <a:schemeClr val="dk1"/>
                        </a:solidFill>
                      </a:endParaRPr>
                    </a:p>
                  </a:txBody>
                  <a:tcPr marT="57150" marB="57150" marR="57150" marL="57150" anchor="ctr"/>
                </a:tc>
              </a:tr>
              <a:tr h="381000">
                <a:tc>
                  <a:txBody>
                    <a:bodyPr/>
                    <a:lstStyle/>
                    <a:p>
                      <a:pPr indent="0" lvl="0" marL="0" rtl="0" algn="ctr">
                        <a:spcBef>
                          <a:spcPts val="0"/>
                        </a:spcBef>
                        <a:spcAft>
                          <a:spcPts val="0"/>
                        </a:spcAft>
                        <a:buNone/>
                      </a:pPr>
                      <a:r>
                        <a:rPr lang="en">
                          <a:solidFill>
                            <a:schemeClr val="dk1"/>
                          </a:solidFill>
                        </a:rPr>
                        <a:t>pop</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24.635714</a:t>
                      </a:r>
                      <a:endParaRPr sz="10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reggae</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29.430499</a:t>
                      </a:r>
                      <a:endParaRPr sz="10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rPr>
                        <a:t>rock</a:t>
                      </a:r>
                      <a:endParaRPr>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25.239888</a:t>
                      </a:r>
                      <a:endParaRPr sz="10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118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Examining Relationships Between Features</a:t>
            </a:r>
            <a:endParaRPr/>
          </a:p>
        </p:txBody>
      </p:sp>
      <p:sp>
        <p:nvSpPr>
          <p:cNvPr id="106" name="Google Shape;106;p21"/>
          <p:cNvSpPr txBox="1"/>
          <p:nvPr>
            <p:ph idx="1" type="body"/>
          </p:nvPr>
        </p:nvSpPr>
        <p:spPr>
          <a:xfrm>
            <a:off x="583175" y="1023325"/>
            <a:ext cx="3382200" cy="38052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Heatmap represents correlation between features</a:t>
            </a:r>
            <a:endParaRPr/>
          </a:p>
          <a:p>
            <a:pPr indent="-325755" lvl="0" marL="457200" rtl="0" algn="l">
              <a:spcBef>
                <a:spcPts val="0"/>
              </a:spcBef>
              <a:spcAft>
                <a:spcPts val="0"/>
              </a:spcAft>
              <a:buSzPct val="100000"/>
              <a:buChar char="●"/>
            </a:pPr>
            <a:r>
              <a:rPr lang="en"/>
              <a:t>Predominantly medium to strong correlation (&gt;.75)</a:t>
            </a:r>
            <a:endParaRPr/>
          </a:p>
          <a:p>
            <a:pPr indent="-325755" lvl="0" marL="457200" rtl="0" algn="l">
              <a:spcBef>
                <a:spcPts val="0"/>
              </a:spcBef>
              <a:spcAft>
                <a:spcPts val="0"/>
              </a:spcAft>
              <a:buSzPct val="100000"/>
              <a:buChar char="●"/>
            </a:pPr>
            <a:r>
              <a:rPr lang="en"/>
              <a:t>All MFCCs strongly </a:t>
            </a:r>
            <a:r>
              <a:rPr lang="en"/>
              <a:t>correlated as they all make up the MFC, the short-term power spectrum of sound</a:t>
            </a:r>
            <a:endParaRPr/>
          </a:p>
          <a:p>
            <a:pPr indent="-325755" lvl="0" marL="457200" rtl="0" algn="l">
              <a:spcBef>
                <a:spcPts val="0"/>
              </a:spcBef>
              <a:spcAft>
                <a:spcPts val="0"/>
              </a:spcAft>
              <a:buSzPct val="100000"/>
              <a:buChar char="●"/>
            </a:pPr>
            <a:r>
              <a:rPr lang="en"/>
              <a:t>MFCC 2 is strongly negatively correlated with the spectroid mean, spectral bandwidth mean and rolloff mean. </a:t>
            </a:r>
            <a:endParaRPr/>
          </a:p>
          <a:p>
            <a:pPr indent="-304165" lvl="1" marL="914400" rtl="0" algn="l">
              <a:spcBef>
                <a:spcPts val="0"/>
              </a:spcBef>
              <a:spcAft>
                <a:spcPts val="0"/>
              </a:spcAft>
              <a:buSzPct val="100000"/>
              <a:buChar char="○"/>
            </a:pPr>
            <a:r>
              <a:rPr lang="en"/>
              <a:t>Second frame of each song (1.33 sec to 1.99 sec) has unique characteristics compared to other frames</a:t>
            </a:r>
            <a:endParaRPr/>
          </a:p>
        </p:txBody>
      </p:sp>
      <p:pic>
        <p:nvPicPr>
          <p:cNvPr id="107" name="Google Shape;107;p21"/>
          <p:cNvPicPr preferRelativeResize="0"/>
          <p:nvPr/>
        </p:nvPicPr>
        <p:blipFill>
          <a:blip r:embed="rId3">
            <a:alphaModFix/>
          </a:blip>
          <a:stretch>
            <a:fillRect/>
          </a:stretch>
        </p:blipFill>
        <p:spPr>
          <a:xfrm>
            <a:off x="4137938" y="691150"/>
            <a:ext cx="4827237" cy="432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